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ermanent Marker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25BBD0-3938-4DCC-9B35-1D1BD5F9783E}">
  <a:tblStyle styleId="{B525BBD0-3938-4DCC-9B35-1D1BD5F9783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23ea90797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123ea90797e_0_217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00" cy="4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123ea90797e_0_217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2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3ea90797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3ea90797e_0_181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00" cy="4188900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23ea90797e_0_181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200" cy="465900"/>
          </a:xfrm>
          <a:prstGeom prst="rect">
            <a:avLst/>
          </a:prstGeom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3ea90797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23ea90797e_0_192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00" cy="4188900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123ea90797e_0_192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200" cy="465900"/>
          </a:xfrm>
          <a:prstGeom prst="rect">
            <a:avLst/>
          </a:prstGeom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6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29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9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3ea90797e_0_85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00" cy="4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123ea90797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3ea90797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23ea90797e_0_205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00" cy="4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23ea90797e_0_205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2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702310" y="4422462"/>
            <a:ext cx="5618480" cy="41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 txBox="1">
            <a:spLocks noGrp="1"/>
          </p:cNvSpPr>
          <p:nvPr>
            <p:ph type="sldNum" idx="12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75" tIns="45775" rIns="91575" bIns="457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"/>
          <p:cNvCxnSpPr/>
          <p:nvPr/>
        </p:nvCxnSpPr>
        <p:spPr>
          <a:xfrm>
            <a:off x="685800" y="3398520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600" cy="19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rgbClr val="3F3F3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4" name="Google Shape;104;p14"/>
          <p:cNvCxnSpPr/>
          <p:nvPr/>
        </p:nvCxnSpPr>
        <p:spPr>
          <a:xfrm>
            <a:off x="685800" y="3398520"/>
            <a:ext cx="78486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0" name="Google Shape;120;p16"/>
          <p:cNvCxnSpPr/>
          <p:nvPr/>
        </p:nvCxnSpPr>
        <p:spPr>
          <a:xfrm rot="5400000">
            <a:off x="2217794" y="4045740"/>
            <a:ext cx="4709100" cy="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00" cy="12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00" cy="5500500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430"/>
              </a:srgbClr>
            </a:outerShdw>
          </a:effectLst>
        </p:spPr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00" cy="42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0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marL="914400" lvl="1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marL="1371600" lvl="2" indent="-3657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00" cy="4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5400000">
            <a:off x="-13102" y="3580280"/>
            <a:ext cx="5577900" cy="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97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9" name="Google Shape;149;p20"/>
          <p:cNvCxnSpPr/>
          <p:nvPr/>
        </p:nvCxnSpPr>
        <p:spPr>
          <a:xfrm>
            <a:off x="731520" y="4599432"/>
            <a:ext cx="7848600" cy="15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 rot="5400000">
            <a:off x="2133600" y="-76200"/>
            <a:ext cx="4876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 rot="5400000">
            <a:off x="4724400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•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4"/>
          <p:cNvCxnSpPr/>
          <p:nvPr/>
        </p:nvCxnSpPr>
        <p:spPr>
          <a:xfrm rot="5400000">
            <a:off x="2217817" y="4045823"/>
            <a:ext cx="470916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457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8200" y="1673352"/>
            <a:ext cx="4038600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2pPr>
            <a:lvl3pPr marL="1371600" lvl="2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04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3" name="Google Shape;53;p6"/>
          <p:cNvCxnSpPr/>
          <p:nvPr/>
        </p:nvCxnSpPr>
        <p:spPr>
          <a:xfrm>
            <a:off x="731520" y="4599432"/>
            <a:ext cx="7848600" cy="1588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2971800" y="792080"/>
            <a:ext cx="5715000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1320" algn="l">
              <a:spcBef>
                <a:spcPts val="640"/>
              </a:spcBef>
              <a:spcAft>
                <a:spcPts val="0"/>
              </a:spcAft>
              <a:buSzPts val="2720"/>
              <a:buChar char="•"/>
              <a:defRPr sz="3200"/>
            </a:lvl1pPr>
            <a:lvl2pPr marL="914400" lvl="1" indent="-379730" algn="l">
              <a:spcBef>
                <a:spcPts val="560"/>
              </a:spcBef>
              <a:spcAft>
                <a:spcPts val="0"/>
              </a:spcAft>
              <a:buSzPts val="2380"/>
              <a:buChar char="•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1" y="2130552"/>
            <a:ext cx="2139696" cy="424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 rot="5400000">
            <a:off x="-13116" y="3580206"/>
            <a:ext cx="557784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2858610" y="838201"/>
            <a:ext cx="5904390" cy="5500456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6" cy="424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0" y="0"/>
            <a:ext cx="9144000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lis.alberta.ca/" TargetMode="Externa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careerwiki.weebly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secrets.alberta.c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458900" y="1087750"/>
            <a:ext cx="82263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Alberta High School Diploma </a:t>
            </a:r>
            <a:endParaRPr sz="4300"/>
          </a:p>
        </p:txBody>
      </p:sp>
      <p:sp>
        <p:nvSpPr>
          <p:cNvPr id="177" name="Google Shape;177;p25"/>
          <p:cNvSpPr txBox="1"/>
          <p:nvPr/>
        </p:nvSpPr>
        <p:spPr>
          <a:xfrm>
            <a:off x="688350" y="4087600"/>
            <a:ext cx="8132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Planning Your Way Through The System </a:t>
            </a:r>
            <a:endParaRPr sz="2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Science				  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62" name="Google Shape;262;p34"/>
          <p:cNvSpPr/>
          <p:nvPr/>
        </p:nvSpPr>
        <p:spPr>
          <a:xfrm>
            <a:off x="7445527" y="4126005"/>
            <a:ext cx="1189200" cy="369900"/>
          </a:xfrm>
          <a:prstGeom prst="roundRect">
            <a:avLst>
              <a:gd name="adj" fmla="val 10000"/>
            </a:avLst>
          </a:prstGeom>
          <a:noFill/>
          <a:ln w="26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066800"/>
            <a:ext cx="5524500" cy="412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4"/>
          <p:cNvSpPr/>
          <p:nvPr/>
        </p:nvSpPr>
        <p:spPr>
          <a:xfrm>
            <a:off x="254950" y="1218925"/>
            <a:ext cx="3832500" cy="1611000"/>
          </a:xfrm>
          <a:prstGeom prst="wedgeRoundRectCallout">
            <a:avLst>
              <a:gd name="adj1" fmla="val 29169"/>
              <a:gd name="adj2" fmla="val 68988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After Science 10, students will take Biology &amp;/Or Chemistry &amp;/Or Physics </a:t>
            </a:r>
            <a:r>
              <a:rPr lang="en-US" sz="1600">
                <a:solidFill>
                  <a:srgbClr val="0070C0"/>
                </a:solidFill>
              </a:rPr>
              <a:t>- a 20 level science is required.  Universities usually look for a 30 level science.  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4"/>
          <p:cNvSpPr/>
          <p:nvPr/>
        </p:nvSpPr>
        <p:spPr>
          <a:xfrm>
            <a:off x="312824" y="3267325"/>
            <a:ext cx="2735100" cy="1398600"/>
          </a:xfrm>
          <a:prstGeom prst="wedgeRoundRectCallout">
            <a:avLst>
              <a:gd name="adj1" fmla="val 56095"/>
              <a:gd name="adj2" fmla="val -19833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Science 14 &amp; 24 are general programs that meet the high school diploma requirements </a:t>
            </a:r>
            <a:endParaRPr sz="1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960300" y="6033675"/>
            <a:ext cx="74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 Science 14 and then 10 will also meet the science requirement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Off Campus Education </a:t>
            </a:r>
            <a:endParaRPr/>
          </a:p>
        </p:txBody>
      </p:sp>
      <p:sp>
        <p:nvSpPr>
          <p:cNvPr id="272" name="Google Shape;272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1190"/>
              <a:buChar char="•"/>
            </a:pPr>
            <a:r>
              <a:rPr lang="en-US" sz="1400"/>
              <a:t>Off-campus education provides opportunities for students to apply their studies to the work environment </a:t>
            </a:r>
            <a:endParaRPr/>
          </a:p>
          <a:p>
            <a:pPr marL="182880" lvl="0" indent="-182880" algn="l" rtl="0">
              <a:spcBef>
                <a:spcPts val="280"/>
              </a:spcBef>
              <a:spcAft>
                <a:spcPts val="0"/>
              </a:spcAft>
              <a:buSzPts val="1190"/>
              <a:buChar char="•"/>
            </a:pPr>
            <a:r>
              <a:rPr lang="en-US" sz="1400"/>
              <a:t>Allows students to discover their interests and aptitudes through real-life work activities </a:t>
            </a:r>
            <a:endParaRPr/>
          </a:p>
          <a:p>
            <a:pPr marL="182880" lvl="0" indent="-182880" algn="l" rtl="0">
              <a:spcBef>
                <a:spcPts val="280"/>
              </a:spcBef>
              <a:spcAft>
                <a:spcPts val="0"/>
              </a:spcAft>
              <a:buSzPts val="1190"/>
              <a:buChar char="•"/>
            </a:pPr>
            <a:r>
              <a:rPr lang="en-US" sz="1400"/>
              <a:t>Worksite must be inspected by a teacher before students can begin logging hours </a:t>
            </a:r>
            <a:endParaRPr/>
          </a:p>
          <a:p>
            <a:pPr marL="182880" lvl="0" indent="-85724" algn="l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  <a:p>
            <a:pPr marL="182880" lvl="0" indent="-85724" algn="l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</p:txBody>
      </p:sp>
      <p:sp>
        <p:nvSpPr>
          <p:cNvPr id="273" name="Google Shape;273;p3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274" name="Google Shape;274;p35"/>
          <p:cNvGraphicFramePr/>
          <p:nvPr/>
        </p:nvGraphicFramePr>
        <p:xfrm>
          <a:off x="609600" y="281940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{B525BBD0-3938-4DCC-9B35-1D1BD5F9783E}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Courses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 cap="none"/>
                        <a:t>Work Experience 15,25,35 </a:t>
                      </a:r>
                      <a:r>
                        <a:rPr lang="en-US" sz="1400" u="none" strike="noStrike" cap="none"/>
                        <a:t>– focus on knowledge and skill development 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 to 10 credits per course but only 15 credits may be used towards the high school diploma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Career Internship 10 </a:t>
                      </a:r>
                      <a:r>
                        <a:rPr lang="en-US" sz="1400" b="0"/>
                        <a:t>– focus is on developing a profile of a work site and demonstrating employability skills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3,4 or 5 credits 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Registered Apprenticeship Program </a:t>
                      </a:r>
                      <a:r>
                        <a:rPr lang="en-US" sz="1400"/>
                        <a:t>– similar to WE but within an apprenticeship trade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5 to 40 credits and hours count towards first year apprenticeship hours 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Green Certificate </a:t>
                      </a:r>
                      <a:r>
                        <a:rPr lang="en-US" sz="1400"/>
                        <a:t>– Bee Keeper, Cow-Calf Beef, Dairy, Feedlot Beef, Field Crop, sheep or Swine Production, Equine Technician, to name a few 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Training courses delivered on farm and tested by area testers.  Earn up to 16 credits per specialization 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/>
              <a:t>Meet ALIS </a:t>
            </a:r>
            <a:endParaRPr sz="3000"/>
          </a:p>
        </p:txBody>
      </p:sp>
      <p:sp>
        <p:nvSpPr>
          <p:cNvPr id="280" name="Google Shape;280;p3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81" name="Google Shape;2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1" y="3258718"/>
            <a:ext cx="5410200" cy="33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-417043">
            <a:off x="4318147" y="498270"/>
            <a:ext cx="4527401" cy="4000751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3" name="Google Shape;283;p36"/>
          <p:cNvSpPr txBox="1"/>
          <p:nvPr/>
        </p:nvSpPr>
        <p:spPr>
          <a:xfrm>
            <a:off x="216975" y="1631950"/>
            <a:ext cx="543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https://alis.alberta.ca/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/>
              <a:t>Career Planning </a:t>
            </a:r>
            <a:r>
              <a:rPr lang="en-US" sz="3600"/>
              <a:t/>
            </a:r>
            <a:br>
              <a:rPr lang="en-US" sz="3600"/>
            </a:br>
            <a:r>
              <a:rPr lang="en-US" sz="3600"/>
              <a:t>Five Common Career Transitions </a:t>
            </a:r>
            <a:endParaRPr sz="3600"/>
          </a:p>
        </p:txBody>
      </p:sp>
      <p:sp>
        <p:nvSpPr>
          <p:cNvPr id="290" name="Google Shape;290;p37"/>
          <p:cNvSpPr/>
          <p:nvPr/>
        </p:nvSpPr>
        <p:spPr>
          <a:xfrm>
            <a:off x="5059363" y="4229100"/>
            <a:ext cx="3627437" cy="2209800"/>
          </a:xfrm>
          <a:prstGeom prst="wedgeRoundRectCallout">
            <a:avLst>
              <a:gd name="adj1" fmla="val -57463"/>
              <a:gd name="adj2" fmla="val 12716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 Armed Forces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Officer Entrance – University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Combat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Trades Entrance or Polytechnic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Reserves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Cadets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304800" y="1466850"/>
            <a:ext cx="3657600" cy="2133600"/>
          </a:xfrm>
          <a:prstGeom prst="wedgeEllipseCallout">
            <a:avLst>
              <a:gd name="adj1" fmla="val 55667"/>
              <a:gd name="adj2" fmla="val 29018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 Post Secondary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College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Bible College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University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Technical School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Wide Variety of Choice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7"/>
          <p:cNvSpPr/>
          <p:nvPr/>
        </p:nvSpPr>
        <p:spPr>
          <a:xfrm>
            <a:off x="5082381" y="1600200"/>
            <a:ext cx="3581400" cy="2286000"/>
          </a:xfrm>
          <a:prstGeom prst="wedgeRoundRectCallout">
            <a:avLst>
              <a:gd name="adj1" fmla="val -60328"/>
              <a:gd name="adj2" fmla="val 5893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 Apprenticeship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Building Trades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Electrical Trades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Metal Trades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Service Trades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Vehicle Trades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Occupations 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7"/>
          <p:cNvSpPr/>
          <p:nvPr/>
        </p:nvSpPr>
        <p:spPr>
          <a:xfrm>
            <a:off x="457200" y="4229100"/>
            <a:ext cx="2895600" cy="2247900"/>
          </a:xfrm>
          <a:prstGeom prst="wedgeEllipseCallout">
            <a:avLst>
              <a:gd name="adj1" fmla="val 74679"/>
              <a:gd name="adj2" fmla="val 13800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 GAP Year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Travel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Service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aseline="30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Language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May occur during P Secondary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2895600" y="2533650"/>
            <a:ext cx="2773363" cy="2876550"/>
          </a:xfrm>
          <a:prstGeom prst="wedgeEllipseCallout">
            <a:avLst>
              <a:gd name="adj1" fmla="val 3167"/>
              <a:gd name="adj2" fmla="val -64732"/>
            </a:avLst>
          </a:prstGeom>
          <a:solidFill>
            <a:schemeClr val="accent1"/>
          </a:solidFill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 Direct Work Entry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Oil Extraction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Entrepreneurship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Customer Service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/>
              <a:t>Differences Between College and University </a:t>
            </a:r>
            <a:br>
              <a:rPr lang="en-US" sz="3600"/>
            </a:br>
            <a:endParaRPr sz="3600"/>
          </a:p>
        </p:txBody>
      </p:sp>
      <p:sp>
        <p:nvSpPr>
          <p:cNvPr id="301" name="Google Shape;301;p38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b="1"/>
              <a:t>College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sp>
        <p:nvSpPr>
          <p:cNvPr id="302" name="Google Shape;302;p38"/>
          <p:cNvSpPr txBox="1">
            <a:spLocks noGrp="1"/>
          </p:cNvSpPr>
          <p:nvPr>
            <p:ph type="body" idx="2"/>
          </p:nvPr>
        </p:nvSpPr>
        <p:spPr>
          <a:xfrm>
            <a:off x="457200" y="2316162"/>
            <a:ext cx="3931920" cy="407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trains people in a field of work and develops workplace skills 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disciplines within the school are often not connected so a student who switches from Geomatics to Criminal Justice will not likely receive transfer credit 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students would normally be committed to a field of work before attending (General Studies and College Prep are exceptions)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often require a specific high school course(s) or two for admission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20"/>
              </a:spcBef>
              <a:spcAft>
                <a:spcPts val="0"/>
              </a:spcAft>
              <a:buSzPts val="510"/>
              <a:buNone/>
            </a:pPr>
            <a:r>
              <a:rPr lang="en-US" sz="600"/>
              <a:t/>
            </a:r>
            <a:br>
              <a:rPr lang="en-US" sz="600"/>
            </a:br>
            <a:endParaRPr sz="600"/>
          </a:p>
        </p:txBody>
      </p:sp>
      <p:sp>
        <p:nvSpPr>
          <p:cNvPr id="303" name="Google Shape;303;p38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b="1"/>
              <a:t>University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/>
          </a:p>
        </p:txBody>
      </p:sp>
      <p:sp>
        <p:nvSpPr>
          <p:cNvPr id="304" name="Google Shape;304;p38"/>
          <p:cNvSpPr txBox="1">
            <a:spLocks noGrp="1"/>
          </p:cNvSpPr>
          <p:nvPr>
            <p:ph type="body" idx="4"/>
          </p:nvPr>
        </p:nvSpPr>
        <p:spPr>
          <a:xfrm>
            <a:off x="4754880" y="2316162"/>
            <a:ext cx="3931920" cy="407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734"/>
              <a:buChar char="•"/>
            </a:pPr>
            <a:r>
              <a:rPr lang="en-US" sz="2040"/>
              <a:t>explores different ways of looking at real life - for example, students may learn to understand our world from a Sociological, Economic and Statistical point of view 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34"/>
              <a:buChar char="•"/>
            </a:pPr>
            <a:r>
              <a:rPr lang="en-US" sz="2040"/>
              <a:t>after Point of View learning, students develop workplace skills 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34"/>
              <a:buChar char="•"/>
            </a:pPr>
            <a:r>
              <a:rPr lang="en-US" sz="2040"/>
              <a:t>you can transfer between disciplines, majors and minors  </a:t>
            </a:r>
            <a:endParaRPr/>
          </a:p>
          <a:p>
            <a:pPr marL="182880" lvl="0" indent="-1828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34"/>
              <a:buChar char="•"/>
            </a:pPr>
            <a:r>
              <a:rPr lang="en-US" sz="2040"/>
              <a:t>admission usually requires Eng 30-1 and 3 or 4 other 30 level academic courses </a:t>
            </a:r>
            <a:endParaRPr/>
          </a:p>
          <a:p>
            <a:pPr marL="182880" lvl="0" indent="-7277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SzPts val="1734"/>
              <a:buNone/>
            </a:pPr>
            <a:endParaRPr sz="2040"/>
          </a:p>
        </p:txBody>
      </p:sp>
      <p:sp>
        <p:nvSpPr>
          <p:cNvPr id="305" name="Google Shape;305;p3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/>
              <a:t/>
            </a:r>
            <a:br>
              <a:rPr lang="en-US" sz="3600"/>
            </a:br>
            <a:r>
              <a:rPr lang="en-US" sz="2790"/>
              <a:t>A Student’s Research  </a:t>
            </a:r>
            <a:r>
              <a:rPr lang="en-US" sz="3600"/>
              <a:t/>
            </a:r>
            <a:br>
              <a:rPr lang="en-US" sz="3600"/>
            </a:br>
            <a:endParaRPr sz="3600"/>
          </a:p>
        </p:txBody>
      </p:sp>
      <p:graphicFrame>
        <p:nvGraphicFramePr>
          <p:cNvPr id="312" name="Google Shape;312;p39"/>
          <p:cNvGraphicFramePr/>
          <p:nvPr/>
        </p:nvGraphicFramePr>
        <p:xfrm>
          <a:off x="457200" y="1205776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{B525BBD0-3938-4DCC-9B35-1D1BD5F9783E}</a:tableStyleId>
              </a:tblPr>
              <a:tblGrid>
                <a:gridCol w="15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975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 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 Entrance Req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Duration 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/>
                        <a:t>Tuition / Books / Fees </a:t>
                      </a:r>
                      <a:endParaRPr sz="10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 Notes </a:t>
                      </a:r>
                      <a:endParaRPr sz="13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8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Lethbridge College - Agriculture Science Diploma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* Math 30-2 or higher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* HS Diploma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2 Years in Diploma and if you took Bio and Chem 30 you can move on to a degree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$6600</a:t>
                      </a:r>
                      <a:endParaRPr sz="15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Degree is offered at the college </a:t>
                      </a:r>
                      <a:endParaRPr sz="21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Olds College 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Ag Management Diploma 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1714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Math 20-2 or 1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1714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Eng 30-2 or 1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1714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∙"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Bio or Chem 30 (or both at 20 level)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2 Year Diploma with degree option for 2 more years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$8700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Degree is offered at the college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Sask Polytech 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Agriculture and Food Production </a:t>
                      </a:r>
                      <a:endParaRPr sz="1500"/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1714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Any Math at the grade 12 level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Varies but includes 3 paid work terms on farms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$5400 plus books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Listed as taking 80 weeks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 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Plumbing 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1714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Eng 20-2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1714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Math 20-3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  <a:p>
                      <a:pPr marL="171450" marR="0" lvl="0" indent="-21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Science 10 or entrance exam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Apprenticeship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4572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8 weeks of school each year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0000FF"/>
                          </a:solidFill>
                        </a:rPr>
                        <a:t>Med Hat College has Pre employment plumbing program </a:t>
                      </a:r>
                      <a:endParaRPr sz="1500" b="1">
                        <a:solidFill>
                          <a:srgbClr val="0000FF"/>
                        </a:solidFill>
                      </a:endParaRPr>
                    </a:p>
                  </a:txBody>
                  <a:tcPr marL="52750" marR="527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3" name="Google Shape;313;p3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Life Career Planning </a:t>
            </a:r>
            <a:endParaRPr/>
          </a:p>
        </p:txBody>
      </p:sp>
      <p:sp>
        <p:nvSpPr>
          <p:cNvPr id="320" name="Google Shape;320;p4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21" name="Google Shape;321;p40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800" cy="63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/>
              <a:t>Science 10? </a:t>
            </a:r>
            <a:endParaRPr/>
          </a:p>
        </p:txBody>
      </p:sp>
      <p:sp>
        <p:nvSpPr>
          <p:cNvPr id="322" name="Google Shape;322;p40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800" cy="39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Albert took Science 14/24 in grade 10 because it was the quickest way to meet his diploma requirements.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In grade 12 he was offered a chance to apprentice with an Automotive Technician </a:t>
            </a:r>
            <a:endParaRPr/>
          </a:p>
        </p:txBody>
      </p:sp>
      <p:pic>
        <p:nvPicPr>
          <p:cNvPr id="323" name="Google Shape;323;p40" descr="C:\Documents and Settings\garth.mouland\Local Settings\Temporary Internet Files\Content.IE5\EE2BUSNT\MP900386142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4199">
            <a:off x="950057" y="1860706"/>
            <a:ext cx="2960281" cy="442964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Thought on Obstacles </a:t>
            </a:r>
            <a:endParaRPr/>
          </a:p>
        </p:txBody>
      </p:sp>
      <p:sp>
        <p:nvSpPr>
          <p:cNvPr id="330" name="Google Shape;330;p4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31" name="Google Shape;331;p41"/>
          <p:cNvSpPr txBox="1">
            <a:spLocks noGrp="1"/>
          </p:cNvSpPr>
          <p:nvPr>
            <p:ph type="body" idx="4"/>
          </p:nvPr>
        </p:nvSpPr>
        <p:spPr>
          <a:xfrm>
            <a:off x="457200" y="2090550"/>
            <a:ext cx="3931800" cy="359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Albert was going to say </a:t>
            </a:r>
            <a:r>
              <a:rPr lang="en-US" u="sng">
                <a:highlight>
                  <a:srgbClr val="FFFF00"/>
                </a:highlight>
              </a:rPr>
              <a:t>no</a:t>
            </a:r>
            <a:r>
              <a:rPr lang="en-US"/>
              <a:t> because he did not have Science 10, a required subject.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He was encouraged to say yes to the opportunity and then... </a:t>
            </a:r>
            <a:endParaRPr/>
          </a:p>
        </p:txBody>
      </p:sp>
      <p:pic>
        <p:nvPicPr>
          <p:cNvPr id="332" name="Google Shape;332;p41" descr="C:\Documents and Settings\garth.mouland\Local Settings\Temporary Internet Files\Content.IE5\EE2BUSNT\MP900386142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4170">
            <a:off x="7187822" y="502862"/>
            <a:ext cx="1074155" cy="160697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0"/>
              </a:srgbClr>
            </a:outerShdw>
          </a:effectLst>
        </p:spPr>
      </p:pic>
      <p:sp>
        <p:nvSpPr>
          <p:cNvPr id="333" name="Google Shape;333;p41"/>
          <p:cNvSpPr txBox="1">
            <a:spLocks noGrp="1"/>
          </p:cNvSpPr>
          <p:nvPr>
            <p:ph type="body" idx="4"/>
          </p:nvPr>
        </p:nvSpPr>
        <p:spPr>
          <a:xfrm>
            <a:off x="4869425" y="2158525"/>
            <a:ext cx="3931800" cy="3263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He took the apprenticeship entrance exam and found the math difficult.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His math teacher at school helped him and the second time around Albert aced the exam. 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334" name="Google Shape;334;p41"/>
          <p:cNvSpPr txBox="1"/>
          <p:nvPr/>
        </p:nvSpPr>
        <p:spPr>
          <a:xfrm>
            <a:off x="208200" y="5421925"/>
            <a:ext cx="8727600" cy="135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lt1"/>
                </a:solidFill>
              </a:rPr>
              <a:t>“</a:t>
            </a:r>
            <a:r>
              <a:rPr lang="en-US" sz="2400" b="1">
                <a:solidFill>
                  <a:schemeClr val="lt1"/>
                </a:solidFill>
              </a:rPr>
              <a:t>Don’t Give Up! Obstacles can be overcome through strategy and learning”</a:t>
            </a:r>
            <a:r>
              <a:rPr lang="en-US" sz="2300" b="1">
                <a:solidFill>
                  <a:schemeClr val="lt1"/>
                </a:solidFill>
              </a:rPr>
              <a:t> </a:t>
            </a:r>
            <a:endParaRPr sz="23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</a:rPr>
              <a:t>Hidetaka Miyazaki 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News and Opportunities </a:t>
            </a:r>
            <a:endParaRPr/>
          </a:p>
        </p:txBody>
      </p:sp>
      <p:sp>
        <p:nvSpPr>
          <p:cNvPr id="340" name="Google Shape;340;p4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41" name="Google Shape;34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4876800"/>
            <a:ext cx="4343400" cy="157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/>
          <p:nvPr/>
        </p:nvSpPr>
        <p:spPr>
          <a:xfrm>
            <a:off x="5131150" y="1582925"/>
            <a:ext cx="390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careerwiki.weebly.com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42"/>
          <p:cNvSpPr txBox="1"/>
          <p:nvPr/>
        </p:nvSpPr>
        <p:spPr>
          <a:xfrm>
            <a:off x="304800" y="4555727"/>
            <a:ext cx="4267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facebook.com/careerwiki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275" y="1524000"/>
            <a:ext cx="4415843" cy="303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/>
              <a:t>Resources </a:t>
            </a:r>
            <a:r>
              <a:rPr lang="en-US" sz="3600"/>
              <a:t/>
            </a:r>
            <a:br>
              <a:rPr lang="en-US" sz="3600"/>
            </a:br>
            <a:r>
              <a:rPr lang="en-US" sz="3600"/>
              <a:t>Entrance Requirements for the Trades </a:t>
            </a:r>
            <a:endParaRPr sz="3600"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27"/>
              <a:buNone/>
            </a:pPr>
            <a:r>
              <a:rPr lang="en-US" sz="1679" b="1">
                <a:solidFill>
                  <a:srgbClr val="C00000"/>
                </a:solidFill>
              </a:rPr>
              <a:t>Group A - Brown Grouping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7"/>
              <a:buNone/>
            </a:pPr>
            <a:r>
              <a:rPr lang="en-US" sz="1679"/>
              <a:t>Baker, Bricklayer, Cabinet Maker, Carpenter, Concrete Finisher, Cook, 	Crane, Floor Covering, Glazier, Hairstylist, Insulator, Ironworker, Lather, 	Locksmith, Painter, Parts, Sheet Metal, Steel and Plate Fitter, Tilesetter, 	Water Well and Welder </a:t>
            </a:r>
            <a:endParaRPr/>
          </a:p>
          <a:p>
            <a:pPr marL="0" lvl="1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rPr lang="en-US" sz="1400"/>
              <a:t>	</a:t>
            </a:r>
            <a:r>
              <a:rPr lang="en-US" sz="1400" b="1"/>
              <a:t>Must Have: </a:t>
            </a:r>
            <a:r>
              <a:rPr lang="en-US" sz="1400"/>
              <a:t>English 10-2, Math 10-3 or pass the entrance exam</a:t>
            </a:r>
            <a:endParaRPr/>
          </a:p>
          <a:p>
            <a:pPr marL="0" lvl="1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190"/>
              <a:buNone/>
            </a:pPr>
            <a:r>
              <a:rPr lang="en-US" sz="1400"/>
              <a:t>	</a:t>
            </a:r>
            <a:r>
              <a:rPr lang="en-US" sz="1400" b="1"/>
              <a:t>Recommended: </a:t>
            </a:r>
            <a:r>
              <a:rPr lang="en-US" sz="1400"/>
              <a:t>English 30-2, Math 30-3, Phys or Chem or Science 20, CTS courses </a:t>
            </a: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8"/>
              <a:buNone/>
            </a:pPr>
            <a:endParaRPr sz="1679"/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7"/>
              <a:buNone/>
            </a:pPr>
            <a:r>
              <a:rPr lang="en-US" sz="1679" b="1">
                <a:solidFill>
                  <a:srgbClr val="0070C0"/>
                </a:solidFill>
              </a:rPr>
              <a:t>Group B – Blue Grouping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7"/>
              <a:buNone/>
            </a:pPr>
            <a:r>
              <a:rPr lang="en-US" sz="1679"/>
              <a:t>Ag Equipment, Appliance, Automotive, Boilermaker, Communication, Electric Motor, Electrician, Elevator, Gasfitter, Heavy Equipment, 	Millwright, Motorcycle, Natural Gas, Plumber, Power System Electrician, 	Powerline, Sprinkler, Steamfitter, Transportation Refrigeration. </a:t>
            </a:r>
            <a:endParaRPr/>
          </a:p>
          <a:p>
            <a:pPr marL="908050" lvl="3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Must Have: </a:t>
            </a:r>
            <a:r>
              <a:rPr lang="en-US" sz="1400"/>
              <a:t>English 20-2, Math 20-3, Science 10 or pass the entrance exam</a:t>
            </a:r>
            <a:endParaRPr/>
          </a:p>
          <a:p>
            <a:pPr marL="919163" lvl="3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Recommended: </a:t>
            </a:r>
            <a:r>
              <a:rPr lang="en-US" sz="1400"/>
              <a:t>English 30-2, Math 30-3, Phys or Chem or Science 30, CTS courses</a:t>
            </a:r>
            <a:endParaRPr/>
          </a:p>
          <a:p>
            <a:pPr marL="919163" lvl="3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1400"/>
              <a:t> </a:t>
            </a:r>
            <a:endParaRPr sz="1400"/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7"/>
              <a:buNone/>
            </a:pPr>
            <a:r>
              <a:rPr lang="en-US" sz="1679" b="1">
                <a:solidFill>
                  <a:srgbClr val="92D050"/>
                </a:solidFill>
              </a:rPr>
              <a:t>Group C Green Grouping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7"/>
              <a:buNone/>
            </a:pPr>
            <a:r>
              <a:rPr lang="en-US" sz="1679"/>
              <a:t>Autobody, Landscape, Machinist, Outdoor Power Equipment, Recreation 	Vehicle. </a:t>
            </a:r>
            <a:endParaRPr/>
          </a:p>
          <a:p>
            <a:pPr marL="908050" lvl="3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Must Have: </a:t>
            </a:r>
            <a:r>
              <a:rPr lang="en-US" sz="1400"/>
              <a:t>English 10-2, Math 10-3, Science 10 or pass the entrance exam</a:t>
            </a:r>
            <a:endParaRPr/>
          </a:p>
          <a:p>
            <a:pPr marL="919163" lvl="3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</a:pPr>
            <a:r>
              <a:rPr lang="en-US" sz="1400" b="1"/>
              <a:t>Recommended: </a:t>
            </a:r>
            <a:r>
              <a:rPr lang="en-US" sz="1400"/>
              <a:t>English 30-2, Math 30-3, Phys or Chem or Science 20, CTS courses</a:t>
            </a:r>
            <a:endParaRPr/>
          </a:p>
          <a:p>
            <a:pPr marL="457200" lvl="0" indent="-36652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8"/>
              <a:buFont typeface="Arial"/>
              <a:buNone/>
            </a:pPr>
            <a:endParaRPr sz="1679"/>
          </a:p>
          <a:p>
            <a:pPr marL="457200" lvl="0" indent="-366522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SzPts val="1428"/>
              <a:buFont typeface="Arial"/>
              <a:buNone/>
            </a:pPr>
            <a:r>
              <a:rPr lang="en-US" sz="1679" u="sng">
                <a:solidFill>
                  <a:schemeClr val="hlink"/>
                </a:solidFill>
                <a:hlinkClick r:id="rId3"/>
              </a:rPr>
              <a:t>Trade Secrets </a:t>
            </a:r>
            <a:endParaRPr sz="1679"/>
          </a:p>
        </p:txBody>
      </p:sp>
      <p:sp>
        <p:nvSpPr>
          <p:cNvPr id="352" name="Google Shape;352;p4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3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3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3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3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3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3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/>
              <a:t>High School Graduation Basics 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457200" y="1436175"/>
            <a:ext cx="8229600" cy="52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99"/>
              <a:buNone/>
            </a:pPr>
            <a:r>
              <a:rPr lang="en-US" sz="1665" u="sng">
                <a:highlight>
                  <a:srgbClr val="00FF00"/>
                </a:highlight>
              </a:rPr>
              <a:t>High School Diploma </a:t>
            </a:r>
            <a:r>
              <a:rPr lang="en-US" sz="1665" b="1" u="sng">
                <a:highlight>
                  <a:srgbClr val="00FF00"/>
                </a:highlight>
              </a:rPr>
              <a:t>Minimum</a:t>
            </a:r>
            <a:r>
              <a:rPr lang="en-US" sz="1665" u="sng">
                <a:highlight>
                  <a:srgbClr val="00FF00"/>
                </a:highlight>
              </a:rPr>
              <a:t> Requirements </a:t>
            </a:r>
            <a:endParaRPr>
              <a:highlight>
                <a:srgbClr val="00FF00"/>
              </a:highlight>
            </a:endParaRPr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Earn 105 Credits (min is 100) </a:t>
            </a:r>
            <a:endParaRPr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English 30 (1 or 2)</a:t>
            </a:r>
            <a:endParaRPr sz="1665" u="sng"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 b="1"/>
              <a:t> </a:t>
            </a:r>
            <a:r>
              <a:rPr lang="en-US" sz="1665"/>
              <a:t>Social 30 (1 or 2)	 	</a:t>
            </a:r>
            <a:endParaRPr sz="1665"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CALM 	</a:t>
            </a:r>
            <a:endParaRPr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PE 10</a:t>
            </a:r>
            <a:endParaRPr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Math 20 (1, 2 or 3)	</a:t>
            </a:r>
            <a:endParaRPr sz="1665"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Science 20 (Sci 20, Bio 20, Chem 20, Phy 20, Sci 24) </a:t>
            </a:r>
            <a:endParaRPr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10 Credits from CTS, Fine Arts (art, drama, music), Second Language or LDC in these fields, PE 20 or 30, RAP or LDC in the F. </a:t>
            </a:r>
            <a:endParaRPr/>
          </a:p>
          <a:p>
            <a:pPr marL="548640" lvl="2" indent="0" algn="l" rtl="0">
              <a:lnSpc>
                <a:spcPct val="115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b="1">
                <a:highlight>
                  <a:srgbClr val="00FF00"/>
                </a:highlight>
              </a:rPr>
              <a:t>🗹</a:t>
            </a:r>
            <a:r>
              <a:rPr lang="en-US" sz="1665"/>
              <a:t> 10 Other Grade 12 Credits, options </a:t>
            </a:r>
            <a:r>
              <a:rPr lang="en-US" sz="1665" b="1" u="sng"/>
              <a:t>may</a:t>
            </a:r>
            <a:r>
              <a:rPr lang="en-US" sz="1665"/>
              <a:t> include Work Experience, RAP, Green Certificate, CTS Credits at the 30 level (example HCS 3000) any core course </a:t>
            </a:r>
            <a:endParaRPr sz="1665"/>
          </a:p>
          <a:p>
            <a:pPr marL="731520" lvl="2" indent="-182879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SzPts val="1499"/>
              <a:buChar char="•"/>
            </a:pPr>
            <a:r>
              <a:rPr lang="en-US" sz="1665" b="1"/>
              <a:t>You can track this on your MyPass account </a:t>
            </a:r>
            <a:endParaRPr/>
          </a:p>
          <a:p>
            <a:pPr marL="731520" lvl="2" indent="-87725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endParaRPr sz="1665" b="1"/>
          </a:p>
          <a:p>
            <a:pPr marL="548640" lvl="2" indent="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SzPts val="1499"/>
              <a:buNone/>
            </a:pPr>
            <a:r>
              <a:rPr lang="en-US" sz="1665" u="sng"/>
              <a:t>Certificate of High School Achievement  </a:t>
            </a:r>
            <a:endParaRPr/>
          </a:p>
          <a:p>
            <a:pPr marL="1005839" lvl="3" indent="-182879" algn="l" rtl="0">
              <a:lnSpc>
                <a:spcPct val="80000"/>
              </a:lnSpc>
              <a:spcBef>
                <a:spcPts val="296"/>
              </a:spcBef>
              <a:spcAft>
                <a:spcPts val="0"/>
              </a:spcAft>
              <a:buSzPts val="1480"/>
              <a:buChar char="•"/>
            </a:pPr>
            <a:r>
              <a:rPr lang="en-US" sz="1480"/>
              <a:t>Not as many requirements but often needs diligent planning with an administrator ,  </a:t>
            </a:r>
            <a:endParaRPr sz="1480"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Making Plans and Choices </a:t>
            </a:r>
            <a:endParaRPr/>
          </a:p>
        </p:txBody>
      </p:sp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/>
              <a:t>You may be thinking: “Planning all this is kind of complex”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US"/>
              <a:t>BUT 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US"/>
              <a:t>Remember these things 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en-US"/>
              <a:t>You have a lot of help from:</a:t>
            </a:r>
            <a:endParaRPr/>
          </a:p>
          <a:p>
            <a:pPr marL="1280160" lvl="3" indent="-457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lang="en-US"/>
              <a:t>Teachers who know a lot about each course and how well you did in the last course </a:t>
            </a:r>
            <a:endParaRPr/>
          </a:p>
          <a:p>
            <a:pPr marL="1280160" lvl="3" indent="-457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lang="en-US"/>
              <a:t>Advisory teachers who are there to help you plan your high school years</a:t>
            </a:r>
            <a:endParaRPr/>
          </a:p>
          <a:p>
            <a:pPr marL="1280160" lvl="3" indent="-457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lang="en-US"/>
              <a:t>Career Practitioners who know about the entrance requirements at colleges, universities, the trades, the army and more.  </a:t>
            </a:r>
            <a:endParaRPr/>
          </a:p>
          <a:p>
            <a:pPr marL="1280160" lvl="3" indent="-457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lang="en-US"/>
              <a:t>Principals who know a lot about courses, about the system and the rules</a:t>
            </a:r>
            <a:endParaRPr/>
          </a:p>
          <a:p>
            <a:pPr marL="1280160" lvl="3" indent="-457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AutoNum type="arabicParenR"/>
            </a:pPr>
            <a:r>
              <a:rPr lang="en-US"/>
              <a:t>College and University advising staff who are very happy to meet with you  </a:t>
            </a:r>
            <a:endParaRPr/>
          </a:p>
          <a:p>
            <a:pPr marL="1280160" lvl="3" indent="-3556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  <a:p>
            <a:pPr marL="1280160" lvl="3" indent="-3556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</a:pPr>
            <a:endParaRPr/>
          </a:p>
        </p:txBody>
      </p:sp>
      <p:sp>
        <p:nvSpPr>
          <p:cNvPr id="359" name="Google Shape;359;p44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00" y="441350"/>
            <a:ext cx="4955000" cy="42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1481" y="3429001"/>
            <a:ext cx="4634093" cy="322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4521000" y="1087750"/>
            <a:ext cx="399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Permanent Marker"/>
                <a:ea typeface="Permanent Marker"/>
                <a:cs typeface="Permanent Marker"/>
                <a:sym typeface="Permanent Marker"/>
              </a:rPr>
              <a:t>1</a:t>
            </a:r>
            <a:endParaRPr sz="39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3934075" y="2973775"/>
            <a:ext cx="399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Permanent Marker"/>
                <a:ea typeface="Permanent Marker"/>
                <a:cs typeface="Permanent Marker"/>
                <a:sym typeface="Permanent Marker"/>
              </a:rPr>
              <a:t>2</a:t>
            </a:r>
            <a:endParaRPr sz="39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8590500" y="3491600"/>
            <a:ext cx="399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>
                <a:latin typeface="Permanent Marker"/>
                <a:ea typeface="Permanent Marker"/>
                <a:cs typeface="Permanent Marker"/>
                <a:sym typeface="Permanent Marker"/>
              </a:rPr>
              <a:t>3</a:t>
            </a:r>
            <a:endParaRPr sz="39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/>
              <a:t>High School Graduation Basics </a:t>
            </a:r>
            <a:br>
              <a:rPr lang="en-US" sz="1800"/>
            </a:br>
            <a:r>
              <a:rPr lang="en-US" sz="3600"/>
              <a:t>Prerequisites and Sequences  </a:t>
            </a:r>
            <a:endParaRPr sz="36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spcBef>
                <a:spcPts val="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Some courses have prerequisites or “take before” courses. For example before a student can register in Work Experience or RAP they have to take a course that teaches them about workplace safety.  This course is called HCS 3000 and is worth one credit. </a:t>
            </a:r>
            <a:endParaRPr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880" lvl="0" indent="-53339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182880" lvl="0" indent="-182880" algn="l" rtl="0">
              <a:spcBef>
                <a:spcPts val="480"/>
              </a:spcBef>
              <a:spcAft>
                <a:spcPts val="0"/>
              </a:spcAft>
              <a:buSzPts val="2040"/>
              <a:buChar char="•"/>
            </a:pPr>
            <a:r>
              <a:rPr lang="en-US"/>
              <a:t>Other courses have sequences, for example you need to take grade 10 social (Social 10-1 or 2) before you can take grade 11 social (Social 20-1 or 2). </a:t>
            </a:r>
            <a:endParaRPr/>
          </a:p>
        </p:txBody>
      </p:sp>
      <p:sp>
        <p:nvSpPr>
          <p:cNvPr id="202" name="Google Shape;202;p28"/>
          <p:cNvSpPr/>
          <p:nvPr/>
        </p:nvSpPr>
        <p:spPr>
          <a:xfrm>
            <a:off x="1585912" y="3657600"/>
            <a:ext cx="6324600" cy="990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good time to ask what RAP or WE and Green Certificate are.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English Choice </a:t>
            </a:r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11" name="Google Shape;21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667000"/>
            <a:ext cx="6191250" cy="279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9"/>
          <p:cNvSpPr/>
          <p:nvPr/>
        </p:nvSpPr>
        <p:spPr>
          <a:xfrm>
            <a:off x="6662550" y="3696701"/>
            <a:ext cx="2374800" cy="2625300"/>
          </a:xfrm>
          <a:prstGeom prst="wedgeRoundRectCallout">
            <a:avLst>
              <a:gd name="adj1" fmla="val -61809"/>
              <a:gd name="adj2" fmla="val -45144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Dash 2 is for students interested in popular culture &amp; real world content.  It is acceptable for </a:t>
            </a:r>
            <a:r>
              <a:rPr lang="en-US" sz="1700">
                <a:solidFill>
                  <a:srgbClr val="0070C0"/>
                </a:solidFill>
              </a:rPr>
              <a:t>many</a:t>
            </a:r>
            <a:r>
              <a:rPr lang="en-US" sz="17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post-secondary programs at college  </a:t>
            </a:r>
            <a:endParaRPr sz="17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5166875" y="841325"/>
            <a:ext cx="3679500" cy="15297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>
                <a:solidFill>
                  <a:srgbClr val="0070C0"/>
                </a:solidFill>
              </a:rPr>
              <a:t>Dash 1 is for  student with strengths in reading comprehension and writing skills.  It meets requirements for all post-secondary programs</a:t>
            </a:r>
            <a:endParaRPr/>
          </a:p>
        </p:txBody>
      </p:sp>
      <p:cxnSp>
        <p:nvCxnSpPr>
          <p:cNvPr id="214" name="Google Shape;214;p29"/>
          <p:cNvCxnSpPr/>
          <p:nvPr/>
        </p:nvCxnSpPr>
        <p:spPr>
          <a:xfrm rot="10800000" flipH="1">
            <a:off x="645850" y="4045100"/>
            <a:ext cx="5608800" cy="2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50" y="1295400"/>
            <a:ext cx="7981450" cy="47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2807368" y="431398"/>
            <a:ext cx="4800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Mathematics </a:t>
            </a:r>
            <a:endParaRPr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919" y="1295400"/>
            <a:ext cx="6146881" cy="47664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2807368" y="431398"/>
            <a:ext cx="480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Mathematics </a:t>
            </a:r>
            <a:endParaRPr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1"/>
          <p:cNvSpPr/>
          <p:nvPr/>
        </p:nvSpPr>
        <p:spPr>
          <a:xfrm>
            <a:off x="271100" y="637500"/>
            <a:ext cx="2049000" cy="1767600"/>
          </a:xfrm>
          <a:prstGeom prst="wedgeRoundRectCallout">
            <a:avLst>
              <a:gd name="adj1" fmla="val 132529"/>
              <a:gd name="adj2" fmla="val 29800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Dash 1 is for students who want to study math or sciences after high school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/>
          <p:nvPr/>
        </p:nvSpPr>
        <p:spPr>
          <a:xfrm>
            <a:off x="322925" y="2532150"/>
            <a:ext cx="2159700" cy="2174700"/>
          </a:xfrm>
          <a:prstGeom prst="wedgeRoundRectCallout">
            <a:avLst>
              <a:gd name="adj1" fmla="val 114871"/>
              <a:gd name="adj2" fmla="val -18334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</a:rPr>
              <a:t>Dash 2 is for students who plan on attending post-secondary programs that do not need Calculus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1"/>
          <p:cNvSpPr/>
          <p:nvPr/>
        </p:nvSpPr>
        <p:spPr>
          <a:xfrm>
            <a:off x="356924" y="4988399"/>
            <a:ext cx="2125500" cy="1427100"/>
          </a:xfrm>
          <a:prstGeom prst="wedgeRoundRectCallout">
            <a:avLst>
              <a:gd name="adj1" fmla="val 70701"/>
              <a:gd name="adj2" fmla="val -79492"/>
              <a:gd name="adj3" fmla="val 16667"/>
            </a:avLst>
          </a:prstGeom>
          <a:solidFill>
            <a:schemeClr val="lt1"/>
          </a:solidFill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</a:rPr>
              <a:t>Dash 3 is the math needed for most trades or entering the workforce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1"/>
          <p:cNvSpPr/>
          <p:nvPr/>
        </p:nvSpPr>
        <p:spPr>
          <a:xfrm>
            <a:off x="7467600" y="2269958"/>
            <a:ext cx="1392000" cy="2526600"/>
          </a:xfrm>
          <a:prstGeom prst="wedgeRoundRectCallout">
            <a:avLst>
              <a:gd name="adj1" fmla="val 15390"/>
              <a:gd name="adj2" fmla="val -58800"/>
              <a:gd name="adj3" fmla="val 16667"/>
            </a:avLst>
          </a:prstGeom>
          <a:solidFill>
            <a:schemeClr val="lt1"/>
          </a:solidFill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</a:rPr>
              <a:t>Math 31 may be required for post-secondary calculus courses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1"/>
          <p:cNvSpPr txBox="1"/>
          <p:nvPr/>
        </p:nvSpPr>
        <p:spPr>
          <a:xfrm>
            <a:off x="3067825" y="6246125"/>
            <a:ext cx="579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Dash 1 will meet all requirements for Trades, College and Universities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Social  </a:t>
            </a: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5788" y="2391099"/>
            <a:ext cx="631507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/>
          <p:nvPr/>
        </p:nvSpPr>
        <p:spPr>
          <a:xfrm>
            <a:off x="3971293" y="819636"/>
            <a:ext cx="4376738" cy="1143000"/>
          </a:xfrm>
          <a:prstGeom prst="wedgeRoundRectCallout">
            <a:avLst>
              <a:gd name="adj1" fmla="val -60255"/>
              <a:gd name="adj2" fmla="val 49150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Dash 1 is for the strong </a:t>
            </a:r>
            <a:r>
              <a:rPr lang="en-US" sz="1700">
                <a:solidFill>
                  <a:srgbClr val="0070C0"/>
                </a:solidFill>
              </a:rPr>
              <a:t>readers </a:t>
            </a:r>
            <a:r>
              <a:rPr lang="en-US" sz="1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&amp; meets requirements for </a:t>
            </a:r>
            <a:r>
              <a:rPr lang="en-US" sz="1700">
                <a:solidFill>
                  <a:srgbClr val="0070C0"/>
                </a:solidFill>
              </a:rPr>
              <a:t>many</a:t>
            </a:r>
            <a:r>
              <a:rPr lang="en-US" sz="1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post-secondary programs </a:t>
            </a:r>
            <a:endParaRPr sz="17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2"/>
          <p:cNvSpPr/>
          <p:nvPr/>
        </p:nvSpPr>
        <p:spPr>
          <a:xfrm>
            <a:off x="407900" y="2107550"/>
            <a:ext cx="1801800" cy="3951600"/>
          </a:xfrm>
          <a:prstGeom prst="wedgeRoundRectCallout">
            <a:avLst>
              <a:gd name="adj1" fmla="val 61169"/>
              <a:gd name="adj2" fmla="val -13457"/>
              <a:gd name="adj3" fmla="val 16667"/>
            </a:avLst>
          </a:prstGeom>
          <a:noFill/>
          <a:ln w="26425" cap="flat" cmpd="sng">
            <a:solidFill>
              <a:srgbClr val="0A51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Dash 2 explores the same general concepts as -1, but the </a:t>
            </a:r>
            <a:r>
              <a:rPr lang="en-US" sz="1700">
                <a:solidFill>
                  <a:srgbClr val="0070C0"/>
                </a:solidFill>
              </a:rPr>
              <a:t>amount of work and reading is decreased. It can be used in some college or uni admission  </a:t>
            </a:r>
            <a:r>
              <a:rPr lang="en-US" sz="1800">
                <a:solidFill>
                  <a:srgbClr val="0070C0"/>
                </a:solidFill>
              </a:rPr>
              <a:t> </a:t>
            </a:r>
            <a:r>
              <a:rPr lang="en-US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/>
              <a:t>Science				  </a:t>
            </a:r>
            <a:endParaRPr/>
          </a:p>
        </p:txBody>
      </p:sp>
      <p:sp>
        <p:nvSpPr>
          <p:cNvPr id="252" name="Google Shape;252;p33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7445527" y="4126005"/>
            <a:ext cx="1189242" cy="369795"/>
          </a:xfrm>
          <a:prstGeom prst="roundRect">
            <a:avLst>
              <a:gd name="adj" fmla="val 10000"/>
            </a:avLst>
          </a:prstGeom>
          <a:noFill/>
          <a:ln w="26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3175" y="1066800"/>
            <a:ext cx="7119325" cy="531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1159</Words>
  <Application>Microsoft Office PowerPoint</Application>
  <PresentationFormat>On-screen Show (4:3)</PresentationFormat>
  <Paragraphs>222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Calibri</vt:lpstr>
      <vt:lpstr>Noto Sans Symbols</vt:lpstr>
      <vt:lpstr>Permanent Marker</vt:lpstr>
      <vt:lpstr>Arial</vt:lpstr>
      <vt:lpstr>Clarity</vt:lpstr>
      <vt:lpstr>Clarity</vt:lpstr>
      <vt:lpstr>PowerPoint Presentation</vt:lpstr>
      <vt:lpstr>High School Graduation Basics </vt:lpstr>
      <vt:lpstr>PowerPoint Presentation</vt:lpstr>
      <vt:lpstr>High School Graduation Basics  Prerequisites and Sequences  </vt:lpstr>
      <vt:lpstr>English Choice </vt:lpstr>
      <vt:lpstr>PowerPoint Presentation</vt:lpstr>
      <vt:lpstr>PowerPoint Presentation</vt:lpstr>
      <vt:lpstr>Social  </vt:lpstr>
      <vt:lpstr>Science      </vt:lpstr>
      <vt:lpstr>Science      </vt:lpstr>
      <vt:lpstr>Off Campus Education </vt:lpstr>
      <vt:lpstr>Meet ALIS </vt:lpstr>
      <vt:lpstr>Career Planning  Five Common Career Transitions </vt:lpstr>
      <vt:lpstr>Differences Between College and University  </vt:lpstr>
      <vt:lpstr> A Student’s Research   </vt:lpstr>
      <vt:lpstr>Real Life Career Planning </vt:lpstr>
      <vt:lpstr>A Thought on Obstacles </vt:lpstr>
      <vt:lpstr>News and Opportunities </vt:lpstr>
      <vt:lpstr>Resources  Entrance Requirements for the Trades </vt:lpstr>
      <vt:lpstr>Making Plans and Choices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Garth Mouland</dc:creator>
  <cp:lastModifiedBy>Garth Mouland</cp:lastModifiedBy>
  <cp:revision>1</cp:revision>
  <dcterms:modified xsi:type="dcterms:W3CDTF">2022-04-25T21:09:19Z</dcterms:modified>
</cp:coreProperties>
</file>