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d84af29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d84af29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d84af29b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d84af29b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d84af29b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d84af29b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e5ba5c8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e5ba5c8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9d84af29b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9d84af29b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d84af29b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9d84af29b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d84af29b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9d84af29b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Money and Managing It </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Financial Management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Potato Theory of How Money Management Works </a:t>
            </a:r>
            <a:endParaRPr/>
          </a:p>
        </p:txBody>
      </p:sp>
      <p:sp>
        <p:nvSpPr>
          <p:cNvPr id="61" name="Google Shape;61;p14"/>
          <p:cNvSpPr txBox="1">
            <a:spLocks noGrp="1"/>
          </p:cNvSpPr>
          <p:nvPr>
            <p:ph type="body" idx="1"/>
          </p:nvPr>
        </p:nvSpPr>
        <p:spPr>
          <a:xfrm>
            <a:off x="311700" y="1152475"/>
            <a:ext cx="4371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have 400 potatoes </a:t>
            </a:r>
            <a:endParaRPr/>
          </a:p>
          <a:p>
            <a:pPr marL="0" lvl="0" indent="0" algn="l" rtl="0">
              <a:spcBef>
                <a:spcPts val="1600"/>
              </a:spcBef>
              <a:spcAft>
                <a:spcPts val="0"/>
              </a:spcAft>
              <a:buNone/>
            </a:pPr>
            <a:r>
              <a:rPr lang="en"/>
              <a:t>Spring has just sprung </a:t>
            </a:r>
            <a:endParaRPr/>
          </a:p>
          <a:p>
            <a:pPr marL="0" lvl="0" indent="0" algn="l" rtl="0">
              <a:spcBef>
                <a:spcPts val="1600"/>
              </a:spcBef>
              <a:spcAft>
                <a:spcPts val="0"/>
              </a:spcAft>
              <a:buNone/>
            </a:pPr>
            <a:r>
              <a:rPr lang="en"/>
              <a:t>You have some choices</a:t>
            </a:r>
            <a:endParaRPr/>
          </a:p>
          <a:p>
            <a:pPr marL="0" lvl="0" indent="0" algn="l" rtl="0">
              <a:spcBef>
                <a:spcPts val="1600"/>
              </a:spcBef>
              <a:spcAft>
                <a:spcPts val="1600"/>
              </a:spcAft>
              <a:buNone/>
            </a:pPr>
            <a:r>
              <a:rPr lang="en"/>
              <a:t>People trade (not purchase)   </a:t>
            </a:r>
            <a:endParaRPr/>
          </a:p>
        </p:txBody>
      </p:sp>
      <p:pic>
        <p:nvPicPr>
          <p:cNvPr id="62" name="Google Shape;62;p14"/>
          <p:cNvPicPr preferRelativeResize="0"/>
          <p:nvPr/>
        </p:nvPicPr>
        <p:blipFill>
          <a:blip r:embed="rId3">
            <a:alphaModFix/>
          </a:blip>
          <a:stretch>
            <a:fillRect/>
          </a:stretch>
        </p:blipFill>
        <p:spPr>
          <a:xfrm>
            <a:off x="4835100" y="1170125"/>
            <a:ext cx="4156500" cy="27707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Potato Theory of How Money Management Works </a:t>
            </a:r>
            <a:endParaRPr/>
          </a:p>
        </p:txBody>
      </p:sp>
      <p:sp>
        <p:nvSpPr>
          <p:cNvPr id="68" name="Google Shape;68;p15"/>
          <p:cNvSpPr txBox="1">
            <a:spLocks noGrp="1"/>
          </p:cNvSpPr>
          <p:nvPr>
            <p:ph type="body" idx="1"/>
          </p:nvPr>
        </p:nvSpPr>
        <p:spPr>
          <a:xfrm>
            <a:off x="311700" y="1152475"/>
            <a:ext cx="4371000" cy="38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 1 - Invest Potatoes </a:t>
            </a:r>
            <a:endParaRPr/>
          </a:p>
          <a:p>
            <a:pPr marL="0" lvl="0" indent="0" algn="l" rtl="0">
              <a:spcBef>
                <a:spcPts val="1600"/>
              </a:spcBef>
              <a:spcAft>
                <a:spcPts val="0"/>
              </a:spcAft>
              <a:buNone/>
            </a:pPr>
            <a:r>
              <a:rPr lang="en"/>
              <a:t>You plant all your potatoes and you know this variety usually produces 10 potatoes per plant. </a:t>
            </a:r>
            <a:endParaRPr/>
          </a:p>
          <a:p>
            <a:pPr marL="0" lvl="0" indent="0" algn="l" rtl="0">
              <a:spcBef>
                <a:spcPts val="1600"/>
              </a:spcBef>
              <a:spcAft>
                <a:spcPts val="0"/>
              </a:spcAft>
              <a:buNone/>
            </a:pPr>
            <a:r>
              <a:rPr lang="en"/>
              <a:t>This will give you 4,000 potatoes to sell in the fall,  which seems like a good profit. </a:t>
            </a:r>
            <a:endParaRPr/>
          </a:p>
          <a:p>
            <a:pPr marL="0" lvl="0" indent="0" algn="l" rtl="0">
              <a:lnSpc>
                <a:spcPct val="100000"/>
              </a:lnSpc>
              <a:spcBef>
                <a:spcPts val="1600"/>
              </a:spcBef>
              <a:spcAft>
                <a:spcPts val="0"/>
              </a:spcAft>
              <a:buNone/>
            </a:pPr>
            <a:r>
              <a:rPr lang="en" sz="1400"/>
              <a:t>However you have nothing to eat until harvest. Drought or pest could destroy your crop.</a:t>
            </a:r>
            <a:endParaRPr sz="1400"/>
          </a:p>
          <a:p>
            <a:pPr marL="0" lvl="0" indent="0" algn="ctr" rtl="0">
              <a:lnSpc>
                <a:spcPct val="100000"/>
              </a:lnSpc>
              <a:spcBef>
                <a:spcPts val="0"/>
              </a:spcBef>
              <a:spcAft>
                <a:spcPts val="0"/>
              </a:spcAft>
              <a:buNone/>
            </a:pPr>
            <a:endParaRPr sz="1400"/>
          </a:p>
          <a:p>
            <a:pPr marL="0" lvl="0" indent="0" algn="ctr" rtl="0">
              <a:spcBef>
                <a:spcPts val="0"/>
              </a:spcBef>
              <a:spcAft>
                <a:spcPts val="0"/>
              </a:spcAft>
              <a:buNone/>
            </a:pPr>
            <a:endParaRPr sz="1400"/>
          </a:p>
          <a:p>
            <a:pPr marL="0" lvl="0" indent="0" algn="ctr" rtl="0">
              <a:spcBef>
                <a:spcPts val="1600"/>
              </a:spcBef>
              <a:spcAft>
                <a:spcPts val="1600"/>
              </a:spcAft>
              <a:buNone/>
            </a:pPr>
            <a:r>
              <a:rPr lang="en" sz="1400"/>
              <a:t> </a:t>
            </a:r>
            <a:endParaRPr sz="1400"/>
          </a:p>
        </p:txBody>
      </p:sp>
      <p:pic>
        <p:nvPicPr>
          <p:cNvPr id="69" name="Google Shape;69;p15"/>
          <p:cNvPicPr preferRelativeResize="0"/>
          <p:nvPr/>
        </p:nvPicPr>
        <p:blipFill rotWithShape="1">
          <a:blip r:embed="rId3">
            <a:alphaModFix/>
          </a:blip>
          <a:srcRect t="6919" b="6910"/>
          <a:stretch/>
        </p:blipFill>
        <p:spPr>
          <a:xfrm>
            <a:off x="4835100" y="1170125"/>
            <a:ext cx="4156498" cy="2770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Potato Theory of How Money Management Works </a:t>
            </a:r>
            <a:endParaRPr/>
          </a:p>
        </p:txBody>
      </p:sp>
      <p:sp>
        <p:nvSpPr>
          <p:cNvPr id="75" name="Google Shape;75;p16"/>
          <p:cNvSpPr txBox="1">
            <a:spLocks noGrp="1"/>
          </p:cNvSpPr>
          <p:nvPr>
            <p:ph type="body" idx="1"/>
          </p:nvPr>
        </p:nvSpPr>
        <p:spPr>
          <a:xfrm>
            <a:off x="311700" y="1152475"/>
            <a:ext cx="4823700" cy="373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 2 - Spend the Potatoes </a:t>
            </a:r>
            <a:endParaRPr/>
          </a:p>
          <a:p>
            <a:pPr marL="0" lvl="0" indent="0" algn="l" rtl="0">
              <a:spcBef>
                <a:spcPts val="1600"/>
              </a:spcBef>
              <a:spcAft>
                <a:spcPts val="0"/>
              </a:spcAft>
              <a:buNone/>
            </a:pPr>
            <a:r>
              <a:rPr lang="en"/>
              <a:t>You decide to eat one potato per day (spending) and you have a few extra for special occasions. You save all the potatoes you have not yet eaten in a bin. </a:t>
            </a:r>
            <a:endParaRPr/>
          </a:p>
          <a:p>
            <a:pPr marL="0" lvl="0" indent="0" algn="l" rtl="0">
              <a:spcBef>
                <a:spcPts val="1600"/>
              </a:spcBef>
              <a:spcAft>
                <a:spcPts val="0"/>
              </a:spcAft>
              <a:buNone/>
            </a:pPr>
            <a:r>
              <a:rPr lang="en"/>
              <a:t>You are happy to have an entire years worth of food.  </a:t>
            </a:r>
            <a:endParaRPr/>
          </a:p>
          <a:p>
            <a:pPr marL="0" lvl="0" indent="0" algn="l" rtl="0">
              <a:lnSpc>
                <a:spcPct val="100000"/>
              </a:lnSpc>
              <a:spcBef>
                <a:spcPts val="1600"/>
              </a:spcBef>
              <a:spcAft>
                <a:spcPts val="0"/>
              </a:spcAft>
              <a:buNone/>
            </a:pPr>
            <a:r>
              <a:rPr lang="en" sz="1400"/>
              <a:t>However in one year you will have no money and no food.</a:t>
            </a:r>
            <a:endParaRPr sz="1400"/>
          </a:p>
          <a:p>
            <a:pPr marL="0" lvl="0" indent="0" algn="l" rtl="0">
              <a:lnSpc>
                <a:spcPct val="100000"/>
              </a:lnSpc>
              <a:spcBef>
                <a:spcPts val="0"/>
              </a:spcBef>
              <a:spcAft>
                <a:spcPts val="0"/>
              </a:spcAft>
              <a:buNone/>
            </a:pPr>
            <a:r>
              <a:rPr lang="en" sz="1400"/>
              <a:t>Potatoes can rot or freeze - storing them is a bit risky. </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 sz="1400"/>
              <a:t>  </a:t>
            </a:r>
            <a:endParaRPr sz="1400"/>
          </a:p>
          <a:p>
            <a:pPr marL="0" lvl="0" indent="0" algn="ctr" rtl="0">
              <a:spcBef>
                <a:spcPts val="0"/>
              </a:spcBef>
              <a:spcAft>
                <a:spcPts val="1600"/>
              </a:spcAft>
              <a:buNone/>
            </a:pPr>
            <a:endParaRPr sz="1400"/>
          </a:p>
        </p:txBody>
      </p:sp>
      <p:pic>
        <p:nvPicPr>
          <p:cNvPr id="76" name="Google Shape;76;p16"/>
          <p:cNvPicPr preferRelativeResize="0"/>
          <p:nvPr/>
        </p:nvPicPr>
        <p:blipFill rotWithShape="1">
          <a:blip r:embed="rId3">
            <a:alphaModFix/>
          </a:blip>
          <a:srcRect l="49" r="49"/>
          <a:stretch/>
        </p:blipFill>
        <p:spPr>
          <a:xfrm>
            <a:off x="5365700" y="1170125"/>
            <a:ext cx="3625899" cy="24170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Potato Theory of How Money Management Works </a:t>
            </a:r>
            <a:endParaRPr/>
          </a:p>
        </p:txBody>
      </p:sp>
      <p:sp>
        <p:nvSpPr>
          <p:cNvPr id="82" name="Google Shape;82;p17"/>
          <p:cNvSpPr txBox="1">
            <a:spLocks noGrp="1"/>
          </p:cNvSpPr>
          <p:nvPr>
            <p:ph type="body" idx="1"/>
          </p:nvPr>
        </p:nvSpPr>
        <p:spPr>
          <a:xfrm>
            <a:off x="311700" y="1152475"/>
            <a:ext cx="4823700" cy="373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 3 - Spend and Invest </a:t>
            </a:r>
            <a:endParaRPr/>
          </a:p>
          <a:p>
            <a:pPr marL="0" lvl="0" indent="0" algn="l" rtl="0">
              <a:spcBef>
                <a:spcPts val="1600"/>
              </a:spcBef>
              <a:spcAft>
                <a:spcPts val="0"/>
              </a:spcAft>
              <a:buNone/>
            </a:pPr>
            <a:r>
              <a:rPr lang="en"/>
              <a:t>You decide to plant 200 potatoes and eat 200.  You work in a kitchen to get the rest of your food during the winter months. </a:t>
            </a:r>
            <a:endParaRPr/>
          </a:p>
          <a:p>
            <a:pPr marL="0" lvl="0" indent="0" algn="l" rtl="0">
              <a:spcBef>
                <a:spcPts val="1600"/>
              </a:spcBef>
              <a:spcAft>
                <a:spcPts val="0"/>
              </a:spcAft>
              <a:buNone/>
            </a:pPr>
            <a:r>
              <a:rPr lang="en"/>
              <a:t>At harvest you could have 2000 potatoes, of which you save 400 for seed, 400 to eat and have 1200 to sell.   </a:t>
            </a:r>
            <a:endParaRPr/>
          </a:p>
          <a:p>
            <a:pPr marL="0" lvl="0" indent="0" algn="l" rtl="0">
              <a:lnSpc>
                <a:spcPct val="100000"/>
              </a:lnSpc>
              <a:spcBef>
                <a:spcPts val="1600"/>
              </a:spcBef>
              <a:spcAft>
                <a:spcPts val="0"/>
              </a:spcAft>
              <a:buNone/>
            </a:pPr>
            <a:r>
              <a:rPr lang="en" sz="1400"/>
              <a:t>You assume the risks of crop failure </a:t>
            </a:r>
            <a:endParaRPr sz="1400"/>
          </a:p>
          <a:p>
            <a:pPr marL="0" lvl="0" indent="0" algn="l" rtl="0">
              <a:lnSpc>
                <a:spcPct val="100000"/>
              </a:lnSpc>
              <a:spcBef>
                <a:spcPts val="0"/>
              </a:spcBef>
              <a:spcAft>
                <a:spcPts val="0"/>
              </a:spcAft>
              <a:buNone/>
            </a:pPr>
            <a:r>
              <a:rPr lang="en" sz="1400"/>
              <a:t>You assume the risks of storing your food </a:t>
            </a:r>
            <a:endParaRPr sz="1400"/>
          </a:p>
          <a:p>
            <a:pPr marL="0" lvl="0" indent="0" algn="l" rtl="0">
              <a:lnSpc>
                <a:spcPct val="100000"/>
              </a:lnSpc>
              <a:spcBef>
                <a:spcPts val="0"/>
              </a:spcBef>
              <a:spcAft>
                <a:spcPts val="0"/>
              </a:spcAft>
              <a:buNone/>
            </a:pPr>
            <a:r>
              <a:rPr lang="en" sz="1400"/>
              <a:t>You do not owe any debt </a:t>
            </a:r>
            <a:endParaRPr sz="1400"/>
          </a:p>
          <a:p>
            <a:pPr marL="0" lvl="0" indent="0" algn="l" rtl="0">
              <a:lnSpc>
                <a:spcPct val="100000"/>
              </a:lnSpc>
              <a:spcBef>
                <a:spcPts val="0"/>
              </a:spcBef>
              <a:spcAft>
                <a:spcPts val="0"/>
              </a:spcAft>
              <a:buNone/>
            </a:pPr>
            <a:r>
              <a:rPr lang="en" sz="1400"/>
              <a:t> </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 sz="1400"/>
              <a:t>  </a:t>
            </a:r>
            <a:endParaRPr sz="1400"/>
          </a:p>
          <a:p>
            <a:pPr marL="0" lvl="0" indent="0" algn="ctr" rtl="0">
              <a:spcBef>
                <a:spcPts val="0"/>
              </a:spcBef>
              <a:spcAft>
                <a:spcPts val="1600"/>
              </a:spcAft>
              <a:buNone/>
            </a:pPr>
            <a:endParaRPr sz="1400"/>
          </a:p>
        </p:txBody>
      </p:sp>
      <p:pic>
        <p:nvPicPr>
          <p:cNvPr id="83" name="Google Shape;83;p17"/>
          <p:cNvPicPr preferRelativeResize="0"/>
          <p:nvPr/>
        </p:nvPicPr>
        <p:blipFill rotWithShape="1">
          <a:blip r:embed="rId3">
            <a:alphaModFix/>
          </a:blip>
          <a:srcRect b="10"/>
          <a:stretch/>
        </p:blipFill>
        <p:spPr>
          <a:xfrm>
            <a:off x="5394925" y="1152475"/>
            <a:ext cx="3625898" cy="2417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Potato Theory of How Money Management Works </a:t>
            </a:r>
            <a:endParaRPr/>
          </a:p>
        </p:txBody>
      </p:sp>
      <p:sp>
        <p:nvSpPr>
          <p:cNvPr id="89" name="Google Shape;89;p18"/>
          <p:cNvSpPr txBox="1">
            <a:spLocks noGrp="1"/>
          </p:cNvSpPr>
          <p:nvPr>
            <p:ph type="body" idx="1"/>
          </p:nvPr>
        </p:nvSpPr>
        <p:spPr>
          <a:xfrm>
            <a:off x="311700" y="1152475"/>
            <a:ext cx="4371000" cy="385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Scenario 4 - Invest and Borrow </a:t>
            </a:r>
            <a:endParaRPr sz="1600"/>
          </a:p>
          <a:p>
            <a:pPr marL="0" lvl="0" indent="0" algn="l" rtl="0">
              <a:spcBef>
                <a:spcPts val="1600"/>
              </a:spcBef>
              <a:spcAft>
                <a:spcPts val="0"/>
              </a:spcAft>
              <a:buNone/>
            </a:pPr>
            <a:r>
              <a:rPr lang="en" sz="1600"/>
              <a:t>You plant all your potatoes and borrow enough potatoes to eat until harvest but you have to return 20% simple interest.</a:t>
            </a:r>
            <a:endParaRPr sz="1600"/>
          </a:p>
          <a:p>
            <a:pPr marL="0" lvl="0" indent="0" algn="l" rtl="0">
              <a:lnSpc>
                <a:spcPct val="100000"/>
              </a:lnSpc>
              <a:spcBef>
                <a:spcPts val="1600"/>
              </a:spcBef>
              <a:spcAft>
                <a:spcPts val="0"/>
              </a:spcAft>
              <a:buNone/>
            </a:pPr>
            <a:r>
              <a:rPr lang="en" sz="1600"/>
              <a:t>You may harvest 4000 potatoes, putting 400 into seed, paying back the 400 you borrowed plus the 80 potatoes for interest and keeping 400 for food.  You have 2720 potatoes to sell.</a:t>
            </a:r>
            <a:r>
              <a:rPr lang="en"/>
              <a:t> </a:t>
            </a:r>
            <a:endParaRPr/>
          </a:p>
          <a:p>
            <a:pPr marL="0" lvl="0" indent="0" algn="l" rtl="0">
              <a:lnSpc>
                <a:spcPct val="100000"/>
              </a:lnSpc>
              <a:spcBef>
                <a:spcPts val="0"/>
              </a:spcBef>
              <a:spcAft>
                <a:spcPts val="0"/>
              </a:spcAft>
              <a:buNone/>
            </a:pPr>
            <a:r>
              <a:rPr lang="en" sz="1400"/>
              <a:t> </a:t>
            </a:r>
            <a:endParaRPr sz="1400"/>
          </a:p>
          <a:p>
            <a:pPr marL="0" lvl="0" indent="0" algn="l" rtl="0">
              <a:lnSpc>
                <a:spcPct val="100000"/>
              </a:lnSpc>
              <a:spcBef>
                <a:spcPts val="0"/>
              </a:spcBef>
              <a:spcAft>
                <a:spcPts val="0"/>
              </a:spcAft>
              <a:buNone/>
            </a:pPr>
            <a:r>
              <a:rPr lang="en" sz="1400"/>
              <a:t>You assume the crop failure risks </a:t>
            </a:r>
            <a:endParaRPr sz="1400"/>
          </a:p>
          <a:p>
            <a:pPr marL="0" lvl="0" indent="0" algn="l" rtl="0">
              <a:lnSpc>
                <a:spcPct val="100000"/>
              </a:lnSpc>
              <a:spcBef>
                <a:spcPts val="0"/>
              </a:spcBef>
              <a:spcAft>
                <a:spcPts val="0"/>
              </a:spcAft>
              <a:buNone/>
            </a:pPr>
            <a:r>
              <a:rPr lang="en" sz="1400"/>
              <a:t>If the harvest does not cover your </a:t>
            </a:r>
            <a:r>
              <a:rPr lang="en" sz="1400" b="1"/>
              <a:t>input </a:t>
            </a:r>
            <a:r>
              <a:rPr lang="en" sz="1400"/>
              <a:t>plus the amount you </a:t>
            </a:r>
            <a:r>
              <a:rPr lang="en" sz="1400" b="1"/>
              <a:t>borrowed</a:t>
            </a:r>
            <a:r>
              <a:rPr lang="en" sz="1400"/>
              <a:t> plus </a:t>
            </a:r>
            <a:r>
              <a:rPr lang="en" sz="1400" b="1"/>
              <a:t>20%</a:t>
            </a:r>
            <a:r>
              <a:rPr lang="en" sz="1400"/>
              <a:t> - you could lose ownership of your land </a:t>
            </a:r>
            <a:endParaRPr sz="1400"/>
          </a:p>
        </p:txBody>
      </p:sp>
      <p:pic>
        <p:nvPicPr>
          <p:cNvPr id="90" name="Google Shape;90;p18"/>
          <p:cNvPicPr preferRelativeResize="0"/>
          <p:nvPr/>
        </p:nvPicPr>
        <p:blipFill rotWithShape="1">
          <a:blip r:embed="rId3">
            <a:alphaModFix/>
          </a:blip>
          <a:srcRect t="16672" b="16665"/>
          <a:stretch/>
        </p:blipFill>
        <p:spPr>
          <a:xfrm>
            <a:off x="4835100" y="1170125"/>
            <a:ext cx="4156498" cy="2770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Potatoes </a:t>
            </a:r>
            <a:endParaRPr/>
          </a:p>
        </p:txBody>
      </p:sp>
      <p:sp>
        <p:nvSpPr>
          <p:cNvPr id="96" name="Google Shape;96;p19"/>
          <p:cNvSpPr txBox="1">
            <a:spLocks noGrp="1"/>
          </p:cNvSpPr>
          <p:nvPr>
            <p:ph type="body" idx="1"/>
          </p:nvPr>
        </p:nvSpPr>
        <p:spPr>
          <a:xfrm>
            <a:off x="311700" y="1152475"/>
            <a:ext cx="8520600" cy="36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example I used potatoes because they are less complex than money markets. </a:t>
            </a:r>
            <a:endParaRPr/>
          </a:p>
          <a:p>
            <a:pPr marL="0" lvl="0" indent="0" algn="l" rtl="0">
              <a:spcBef>
                <a:spcPts val="1600"/>
              </a:spcBef>
              <a:spcAft>
                <a:spcPts val="0"/>
              </a:spcAft>
              <a:buNone/>
            </a:pPr>
            <a:r>
              <a:rPr lang="en"/>
              <a:t>With money you have free market considerations, for example prices of things you sell can fluctuate, people stop buying your products, or input costs can go up.  Additionally interest rates charged on money are compound and they can change. </a:t>
            </a:r>
            <a:endParaRPr/>
          </a:p>
          <a:p>
            <a:pPr marL="0" lvl="0" indent="0" algn="l" rtl="0">
              <a:spcBef>
                <a:spcPts val="1600"/>
              </a:spcBef>
              <a:spcAft>
                <a:spcPts val="1600"/>
              </a:spcAft>
              <a:buNone/>
            </a:pPr>
            <a:r>
              <a:rPr lang="en"/>
              <a:t>So life is not as simple as a barter system that lets you trade potatoes, but the example does clarify some of your options.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Money or Financial Management is: </a:t>
            </a:r>
            <a:endParaRPr/>
          </a:p>
        </p:txBody>
      </p:sp>
      <p:sp>
        <p:nvSpPr>
          <p:cNvPr id="102" name="Google Shape;10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to manage these common options for your money: </a:t>
            </a:r>
            <a:endParaRPr/>
          </a:p>
          <a:p>
            <a:pPr marL="457200" lvl="0" indent="-342900" algn="l" rtl="0">
              <a:spcBef>
                <a:spcPts val="1600"/>
              </a:spcBef>
              <a:spcAft>
                <a:spcPts val="0"/>
              </a:spcAft>
              <a:buSzPts val="1800"/>
              <a:buAutoNum type="arabicPeriod"/>
            </a:pPr>
            <a:r>
              <a:rPr lang="en"/>
              <a:t>Saving </a:t>
            </a:r>
            <a:endParaRPr/>
          </a:p>
          <a:p>
            <a:pPr marL="457200" lvl="0" indent="-342900" algn="l" rtl="0">
              <a:spcBef>
                <a:spcPts val="0"/>
              </a:spcBef>
              <a:spcAft>
                <a:spcPts val="0"/>
              </a:spcAft>
              <a:buSzPts val="1800"/>
              <a:buAutoNum type="arabicPeriod"/>
            </a:pPr>
            <a:r>
              <a:rPr lang="en"/>
              <a:t>Spending</a:t>
            </a:r>
            <a:endParaRPr/>
          </a:p>
          <a:p>
            <a:pPr marL="457200" lvl="0" indent="-342900" algn="l" rtl="0">
              <a:spcBef>
                <a:spcPts val="0"/>
              </a:spcBef>
              <a:spcAft>
                <a:spcPts val="0"/>
              </a:spcAft>
              <a:buSzPts val="1800"/>
              <a:buAutoNum type="arabicPeriod"/>
            </a:pPr>
            <a:r>
              <a:rPr lang="en"/>
              <a:t>Investing </a:t>
            </a:r>
            <a:endParaRPr/>
          </a:p>
          <a:p>
            <a:pPr marL="457200" lvl="0" indent="-342900" algn="l" rtl="0">
              <a:spcBef>
                <a:spcPts val="0"/>
              </a:spcBef>
              <a:spcAft>
                <a:spcPts val="0"/>
              </a:spcAft>
              <a:buSzPts val="1800"/>
              <a:buAutoNum type="arabicPeriod"/>
            </a:pPr>
            <a:r>
              <a:rPr lang="en"/>
              <a:t>Borrowing </a:t>
            </a:r>
            <a:endParaRPr/>
          </a:p>
          <a:p>
            <a:pPr marL="0" lvl="0" indent="0" algn="l" rtl="0">
              <a:spcBef>
                <a:spcPts val="1600"/>
              </a:spcBef>
              <a:spcAft>
                <a:spcPts val="0"/>
              </a:spcAft>
              <a:buNone/>
            </a:pPr>
            <a:r>
              <a:rPr lang="en"/>
              <a:t>You may also have these options with your money (or even your potatoes). </a:t>
            </a:r>
            <a:endParaRPr/>
          </a:p>
          <a:p>
            <a:pPr marL="457200" lvl="0" indent="-342900" algn="l" rtl="0">
              <a:spcBef>
                <a:spcPts val="1600"/>
              </a:spcBef>
              <a:spcAft>
                <a:spcPts val="0"/>
              </a:spcAft>
              <a:buSzPts val="1800"/>
              <a:buAutoNum type="arabicPeriod"/>
            </a:pPr>
            <a:r>
              <a:rPr lang="en"/>
              <a:t>Loaning</a:t>
            </a:r>
            <a:endParaRPr/>
          </a:p>
          <a:p>
            <a:pPr marL="457200" lvl="0" indent="-342900" algn="l" rtl="0">
              <a:spcBef>
                <a:spcPts val="0"/>
              </a:spcBef>
              <a:spcAft>
                <a:spcPts val="0"/>
              </a:spcAft>
              <a:buSzPts val="1800"/>
              <a:buAutoNum type="arabicPeriod"/>
            </a:pPr>
            <a:r>
              <a:rPr lang="en"/>
              <a:t>Donating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504</Words>
  <Application>Microsoft Office PowerPoint</Application>
  <PresentationFormat>On-screen Show (16:9)</PresentationFormat>
  <Paragraphs>53</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Simple Light</vt:lpstr>
      <vt:lpstr>Money and Managing It </vt:lpstr>
      <vt:lpstr>A Potato Theory of How Money Management Works </vt:lpstr>
      <vt:lpstr>A Potato Theory of How Money Management Works </vt:lpstr>
      <vt:lpstr>A Potato Theory of How Money Management Works </vt:lpstr>
      <vt:lpstr>A Potato Theory of How Money Management Works </vt:lpstr>
      <vt:lpstr>A Potato Theory of How Money Management Works </vt:lpstr>
      <vt:lpstr>Why Potatoes </vt:lpstr>
      <vt:lpstr>Money or Financial Management 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and Managing It </dc:title>
  <dc:creator>Garth Mouland</dc:creator>
  <cp:lastModifiedBy>Garth Mouland</cp:lastModifiedBy>
  <cp:revision>1</cp:revision>
  <dcterms:modified xsi:type="dcterms:W3CDTF">2020-10-06T18:13:06Z</dcterms:modified>
</cp:coreProperties>
</file>