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62" r:id="rId6"/>
    <p:sldId id="259" r:id="rId7"/>
    <p:sldId id="257" r:id="rId8"/>
    <p:sldId id="263" r:id="rId9"/>
    <p:sldId id="264" r:id="rId10"/>
    <p:sldId id="265" r:id="rId11"/>
    <p:sldId id="266" r:id="rId12"/>
    <p:sldId id="268" r:id="rId13"/>
    <p:sldId id="269" r:id="rId14"/>
    <p:sldId id="267"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8" d="100"/>
          <a:sy n="68" d="100"/>
        </p:scale>
        <p:origin x="61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4/8/2019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4/8/2019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racticalmoneyskills.ca/calculators/calculate/loancost.php?calccategory=deb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Credit Cards </a:t>
            </a:r>
            <a:endParaRPr lang="en-US" dirty="0"/>
          </a:p>
        </p:txBody>
      </p:sp>
      <p:sp>
        <p:nvSpPr>
          <p:cNvPr id="3" name="Subtitle 2"/>
          <p:cNvSpPr>
            <a:spLocks noGrp="1"/>
          </p:cNvSpPr>
          <p:nvPr>
            <p:ph type="subTitle" idx="1"/>
          </p:nvPr>
        </p:nvSpPr>
        <p:spPr>
          <a:xfrm>
            <a:off x="759344" y="4472685"/>
            <a:ext cx="8144134" cy="1117687"/>
          </a:xfrm>
        </p:spPr>
        <p:txBody>
          <a:bodyPr/>
          <a:lstStyle/>
          <a:p>
            <a:r>
              <a:rPr lang="en-US" dirty="0" smtClean="0"/>
              <a:t>The Good, The Bad and The Ugly </a:t>
            </a:r>
            <a:endParaRPr lang="en-US" dirty="0"/>
          </a:p>
        </p:txBody>
      </p:sp>
      <p:pic>
        <p:nvPicPr>
          <p:cNvPr id="4" name="Picture 3" descr="C:\Users\garth.mouland\AppData\Local\Microsoft\Windows\Temporary Internet Files\Content.IE5\5JLPU1S7\MC900439237[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322" y="1055193"/>
            <a:ext cx="1343025" cy="1880235"/>
          </a:xfrm>
          <a:prstGeom prst="rect">
            <a:avLst/>
          </a:prstGeom>
          <a:ln w="127000" cap="sq">
            <a:solidFill>
              <a:schemeClr val="accent1"/>
            </a:solidFill>
            <a:miter lim="800000"/>
          </a:ln>
          <a:effectLst>
            <a:outerShdw blurRad="57150" dist="50800" dir="2700000" algn="tl" rotWithShape="0">
              <a:srgbClr val="000000">
                <a:alpha val="40000"/>
              </a:srgbClr>
            </a:outerShdw>
          </a:effectLst>
        </p:spPr>
      </p:pic>
      <p:pic>
        <p:nvPicPr>
          <p:cNvPr id="5" name="Picture 4" descr="C:\Users\garth.mouland\AppData\Local\Microsoft\Windows\Temporary Internet Files\Content.IE5\9QZC9QYS\MC900439829[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191" y="4537670"/>
            <a:ext cx="1975919" cy="1618037"/>
          </a:xfrm>
          <a:prstGeom prst="rect">
            <a:avLst/>
          </a:prstGeom>
          <a:noFill/>
          <a:ln>
            <a:noFill/>
          </a:ln>
        </p:spPr>
      </p:pic>
    </p:spTree>
    <p:extLst>
      <p:ext uri="{BB962C8B-B14F-4D97-AF65-F5344CB8AC3E}">
        <p14:creationId xmlns:p14="http://schemas.microsoft.com/office/powerpoint/2010/main" val="3918137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Look at Credit Cards </a:t>
            </a:r>
            <a:endParaRPr lang="en-US" dirty="0"/>
          </a:p>
        </p:txBody>
      </p:sp>
      <p:sp>
        <p:nvSpPr>
          <p:cNvPr id="3" name="Content Placeholder 2"/>
          <p:cNvSpPr>
            <a:spLocks noGrp="1"/>
          </p:cNvSpPr>
          <p:nvPr>
            <p:ph idx="1"/>
          </p:nvPr>
        </p:nvSpPr>
        <p:spPr/>
        <p:txBody>
          <a:bodyPr>
            <a:normAutofit/>
          </a:bodyPr>
          <a:lstStyle/>
          <a:p>
            <a:r>
              <a:rPr lang="en-US" sz="3200" dirty="0" smtClean="0"/>
              <a:t>Many people decide to get credit cards to help them build their credit and so that they have an emergency source of money. </a:t>
            </a:r>
          </a:p>
          <a:p>
            <a:endParaRPr lang="en-US" sz="3200" dirty="0"/>
          </a:p>
          <a:p>
            <a:r>
              <a:rPr lang="en-US" sz="3200" dirty="0" smtClean="0"/>
              <a:t>Gertrude, Billy (not the kid) and Ivan have different stories. </a:t>
            </a:r>
            <a:endParaRPr lang="en-US" sz="3200" dirty="0"/>
          </a:p>
        </p:txBody>
      </p:sp>
    </p:spTree>
    <p:extLst>
      <p:ext uri="{BB962C8B-B14F-4D97-AF65-F5344CB8AC3E}">
        <p14:creationId xmlns:p14="http://schemas.microsoft.com/office/powerpoint/2010/main" val="563807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Gertrude the Good </a:t>
            </a:r>
            <a:endParaRPr lang="en-US" dirty="0"/>
          </a:p>
        </p:txBody>
      </p:sp>
      <p:sp>
        <p:nvSpPr>
          <p:cNvPr id="3" name="Content Placeholder 2"/>
          <p:cNvSpPr>
            <a:spLocks noGrp="1"/>
          </p:cNvSpPr>
          <p:nvPr>
            <p:ph idx="1"/>
          </p:nvPr>
        </p:nvSpPr>
        <p:spPr/>
        <p:txBody>
          <a:bodyPr>
            <a:normAutofit fontScale="92500" lnSpcReduction="10000"/>
          </a:bodyPr>
          <a:lstStyle/>
          <a:p>
            <a:r>
              <a:rPr lang="en-US" dirty="0"/>
              <a:t>Gertrude wants to buy a bike, but she is a saver not a spender so she takes time to research different bikes in different stores.  While she is shopping, she is saving her money.  Gertrude has $700.00 saved when she notices the bike she has picked out is on sale for $200.00 off.  She buys the bike for </a:t>
            </a:r>
            <a:r>
              <a:rPr lang="en-US" b="1" dirty="0"/>
              <a:t>$1000.00</a:t>
            </a:r>
            <a:r>
              <a:rPr lang="en-US" dirty="0"/>
              <a:t> using her credit card which has an Annual Percentage Rate of </a:t>
            </a:r>
            <a:r>
              <a:rPr lang="en-US" b="1" dirty="0"/>
              <a:t>21%.  </a:t>
            </a:r>
            <a:r>
              <a:rPr lang="en-US" dirty="0"/>
              <a:t>The next day she goes on-line and using her savings she pays </a:t>
            </a:r>
            <a:r>
              <a:rPr lang="en-US" b="1" dirty="0"/>
              <a:t>$700.00</a:t>
            </a:r>
            <a:r>
              <a:rPr lang="en-US" dirty="0"/>
              <a:t> of the purchase off.  Payday is in two days so she takes </a:t>
            </a:r>
            <a:r>
              <a:rPr lang="en-US" b="1" dirty="0"/>
              <a:t>$300.00</a:t>
            </a:r>
            <a:r>
              <a:rPr lang="en-US" dirty="0"/>
              <a:t> out of her check and pays off the rest of the credit card.  Because she used a reward card she received 200 </a:t>
            </a:r>
            <a:r>
              <a:rPr lang="en-US" dirty="0" smtClean="0"/>
              <a:t>Air Miles </a:t>
            </a:r>
            <a:r>
              <a:rPr lang="en-US" dirty="0"/>
              <a:t>for her purchase. </a:t>
            </a:r>
          </a:p>
          <a:p>
            <a:pPr lvl="0"/>
            <a:r>
              <a:rPr lang="en-US" dirty="0"/>
              <a:t>How much money will Gertrude pay in interest charges?  $_________________ </a:t>
            </a:r>
          </a:p>
          <a:p>
            <a:endParaRPr lang="en-US" dirty="0"/>
          </a:p>
        </p:txBody>
      </p:sp>
    </p:spTree>
    <p:extLst>
      <p:ext uri="{BB962C8B-B14F-4D97-AF65-F5344CB8AC3E}">
        <p14:creationId xmlns:p14="http://schemas.microsoft.com/office/powerpoint/2010/main" val="3171873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Gertrude the Good </a:t>
            </a:r>
            <a:endParaRPr lang="en-US" dirty="0"/>
          </a:p>
        </p:txBody>
      </p:sp>
      <p:sp>
        <p:nvSpPr>
          <p:cNvPr id="3" name="Content Placeholder 2"/>
          <p:cNvSpPr>
            <a:spLocks noGrp="1"/>
          </p:cNvSpPr>
          <p:nvPr>
            <p:ph idx="1"/>
          </p:nvPr>
        </p:nvSpPr>
        <p:spPr/>
        <p:txBody>
          <a:bodyPr>
            <a:normAutofit/>
          </a:bodyPr>
          <a:lstStyle/>
          <a:p>
            <a:r>
              <a:rPr lang="en-US" dirty="0"/>
              <a:t>Gertrude </a:t>
            </a:r>
            <a:r>
              <a:rPr lang="en-US" dirty="0" smtClean="0"/>
              <a:t>will not pay any interest charges. It only takes Gertrude three days to pay off her debt and her card, like many cards, has a grace period where interest is not charged.  She ends up taking advantage of the sale price, earning Air Miles and paying nothing in interest because she pays her debt off very quickly. </a:t>
            </a:r>
            <a:endParaRPr lang="en-US" dirty="0"/>
          </a:p>
          <a:p>
            <a:endParaRPr lang="en-US" dirty="0"/>
          </a:p>
        </p:txBody>
      </p:sp>
    </p:spTree>
    <p:extLst>
      <p:ext uri="{BB962C8B-B14F-4D97-AF65-F5344CB8AC3E}">
        <p14:creationId xmlns:p14="http://schemas.microsoft.com/office/powerpoint/2010/main" val="3039093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Billy the Bad </a:t>
            </a:r>
            <a:endParaRPr lang="en-US" dirty="0"/>
          </a:p>
        </p:txBody>
      </p:sp>
      <p:sp>
        <p:nvSpPr>
          <p:cNvPr id="3" name="Content Placeholder 2"/>
          <p:cNvSpPr>
            <a:spLocks noGrp="1"/>
          </p:cNvSpPr>
          <p:nvPr>
            <p:ph idx="1"/>
          </p:nvPr>
        </p:nvSpPr>
        <p:spPr/>
        <p:txBody>
          <a:bodyPr>
            <a:normAutofit/>
          </a:bodyPr>
          <a:lstStyle/>
          <a:p>
            <a:r>
              <a:rPr lang="en-US" dirty="0"/>
              <a:t>Billy is really excited to get a new stereo for </a:t>
            </a:r>
            <a:r>
              <a:rPr lang="en-US" dirty="0" smtClean="0"/>
              <a:t>his vintage </a:t>
            </a:r>
            <a:r>
              <a:rPr lang="en-US" dirty="0"/>
              <a:t>car.  He has good speakers, equalizer and other components but his player is outdated and does not work with MP3’s.  He has a credit card that has an Annual Percentage Rate of interest </a:t>
            </a:r>
            <a:r>
              <a:rPr lang="en-US" b="1" dirty="0"/>
              <a:t>at 21%.</a:t>
            </a:r>
            <a:r>
              <a:rPr lang="en-US" dirty="0"/>
              <a:t>  He jets down to the electronic store and charges </a:t>
            </a:r>
            <a:r>
              <a:rPr lang="en-US" b="1" dirty="0"/>
              <a:t>$1000.00</a:t>
            </a:r>
            <a:r>
              <a:rPr lang="en-US" dirty="0"/>
              <a:t> for the new MP3 / CD player to his card.  He does not have a lot of money to pay off the debt so he decides to pay $30.00 per month (the minimum </a:t>
            </a:r>
            <a:r>
              <a:rPr lang="en-US" dirty="0" smtClean="0"/>
              <a:t>his </a:t>
            </a:r>
            <a:r>
              <a:rPr lang="en-US" dirty="0"/>
              <a:t>card will allow). </a:t>
            </a:r>
          </a:p>
          <a:p>
            <a:endParaRPr lang="en-US" dirty="0"/>
          </a:p>
        </p:txBody>
      </p:sp>
    </p:spTree>
    <p:extLst>
      <p:ext uri="{BB962C8B-B14F-4D97-AF65-F5344CB8AC3E}">
        <p14:creationId xmlns:p14="http://schemas.microsoft.com/office/powerpoint/2010/main" val="4100324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You do not have to do the math </a:t>
            </a:r>
            <a:endParaRPr lang="en-US" dirty="0"/>
          </a:p>
        </p:txBody>
      </p:sp>
      <p:sp>
        <p:nvSpPr>
          <p:cNvPr id="3" name="Content Placeholder 2"/>
          <p:cNvSpPr>
            <a:spLocks noGrp="1"/>
          </p:cNvSpPr>
          <p:nvPr>
            <p:ph idx="1"/>
          </p:nvPr>
        </p:nvSpPr>
        <p:spPr/>
        <p:txBody>
          <a:bodyPr/>
          <a:lstStyle/>
          <a:p>
            <a:r>
              <a:rPr lang="en-US" dirty="0" smtClean="0">
                <a:hlinkClick r:id="rId2"/>
              </a:rPr>
              <a:t>Credit Calculator </a:t>
            </a:r>
            <a:endParaRPr lang="en-US" dirty="0" smtClean="0"/>
          </a:p>
          <a:p>
            <a:endParaRPr lang="en-US" dirty="0"/>
          </a:p>
          <a:p>
            <a:r>
              <a:rPr lang="en-US" dirty="0" smtClean="0"/>
              <a:t>Put 1000 as the loan amount </a:t>
            </a:r>
          </a:p>
          <a:p>
            <a:r>
              <a:rPr lang="en-US" dirty="0" smtClean="0"/>
              <a:t>21 as the APR </a:t>
            </a:r>
          </a:p>
          <a:p>
            <a:r>
              <a:rPr lang="en-US" dirty="0" smtClean="0"/>
              <a:t>30 as his payments </a:t>
            </a:r>
          </a:p>
          <a:p>
            <a:r>
              <a:rPr lang="en-US" dirty="0" smtClean="0"/>
              <a:t>Leave Length of Loan blank </a:t>
            </a:r>
            <a:endParaRPr lang="en-US" dirty="0"/>
          </a:p>
        </p:txBody>
      </p:sp>
    </p:spTree>
    <p:extLst>
      <p:ext uri="{BB962C8B-B14F-4D97-AF65-F5344CB8AC3E}">
        <p14:creationId xmlns:p14="http://schemas.microsoft.com/office/powerpoint/2010/main" val="1558775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Billy Pays </a:t>
            </a:r>
            <a:endParaRPr lang="en-US" dirty="0"/>
          </a:p>
        </p:txBody>
      </p:sp>
      <p:sp>
        <p:nvSpPr>
          <p:cNvPr id="3" name="Content Placeholder 2"/>
          <p:cNvSpPr>
            <a:spLocks noGrp="1"/>
          </p:cNvSpPr>
          <p:nvPr>
            <p:ph idx="1"/>
          </p:nvPr>
        </p:nvSpPr>
        <p:spPr/>
        <p:txBody>
          <a:bodyPr/>
          <a:lstStyle/>
          <a:p>
            <a:r>
              <a:rPr lang="en-US" dirty="0" smtClean="0"/>
              <a:t>Billy will make $30 payments for 51 Months (over 4 years)</a:t>
            </a:r>
          </a:p>
          <a:p>
            <a:endParaRPr lang="en-US" dirty="0"/>
          </a:p>
          <a:p>
            <a:r>
              <a:rPr lang="en-US" dirty="0" smtClean="0"/>
              <a:t>Billy will pay a total of $1513.90 for his stereo </a:t>
            </a:r>
          </a:p>
          <a:p>
            <a:endParaRPr lang="en-US" dirty="0"/>
          </a:p>
          <a:p>
            <a:r>
              <a:rPr lang="en-US" dirty="0" smtClean="0"/>
              <a:t>Billy pays $513.90 in interest costs  </a:t>
            </a:r>
            <a:endParaRPr lang="en-US" dirty="0"/>
          </a:p>
        </p:txBody>
      </p:sp>
    </p:spTree>
    <p:extLst>
      <p:ext uri="{BB962C8B-B14F-4D97-AF65-F5344CB8AC3E}">
        <p14:creationId xmlns:p14="http://schemas.microsoft.com/office/powerpoint/2010/main" val="3174398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Ivan the Ugly </a:t>
            </a:r>
            <a:endParaRPr lang="en-US" dirty="0"/>
          </a:p>
        </p:txBody>
      </p:sp>
      <p:sp>
        <p:nvSpPr>
          <p:cNvPr id="3" name="Content Placeholder 2"/>
          <p:cNvSpPr>
            <a:spLocks noGrp="1"/>
          </p:cNvSpPr>
          <p:nvPr>
            <p:ph idx="1"/>
          </p:nvPr>
        </p:nvSpPr>
        <p:spPr>
          <a:xfrm>
            <a:off x="680321" y="2336873"/>
            <a:ext cx="10823057" cy="4052638"/>
          </a:xfrm>
        </p:spPr>
        <p:txBody>
          <a:bodyPr>
            <a:normAutofit lnSpcReduction="10000"/>
          </a:bodyPr>
          <a:lstStyle/>
          <a:p>
            <a:r>
              <a:rPr lang="en-US" dirty="0"/>
              <a:t>Ivan works for Blackberry a cell phone hardware and software developer in Canada.  He worked hard at Blackberry but did not keep very good personal records, and most months he spent all of the money he makes.  In September he bought a flight and an all-inclusive weekend for one person in Mexico using his credit care and charged </a:t>
            </a:r>
            <a:r>
              <a:rPr lang="en-US" b="1" dirty="0"/>
              <a:t>$1000.00</a:t>
            </a:r>
            <a:r>
              <a:rPr lang="en-US" dirty="0"/>
              <a:t> with an Annual Rate of Interest at </a:t>
            </a:r>
            <a:r>
              <a:rPr lang="en-US" b="1" dirty="0"/>
              <a:t>21%.</a:t>
            </a:r>
            <a:r>
              <a:rPr lang="en-US" dirty="0"/>
              <a:t> In October, Blackberry laid off half of their workforce including Ivan.  His unemployment insurance is 55% of his wage and he works out that he could squeeze out $20.00 per month to pay his credit card, and he has to negotiate this with his company as his payment is less than the minimum.  He hopes to get a new job but because many people in his town were employed by the same employer he cannot sell his house and he cannot find any employer nearby. He may be living on his Employment Insurance for some time. </a:t>
            </a:r>
          </a:p>
          <a:p>
            <a:endParaRPr lang="en-US" dirty="0"/>
          </a:p>
        </p:txBody>
      </p:sp>
    </p:spTree>
    <p:extLst>
      <p:ext uri="{BB962C8B-B14F-4D97-AF65-F5344CB8AC3E}">
        <p14:creationId xmlns:p14="http://schemas.microsoft.com/office/powerpoint/2010/main" val="2013147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Ivan Pays </a:t>
            </a:r>
            <a:endParaRPr lang="en-US" dirty="0"/>
          </a:p>
        </p:txBody>
      </p:sp>
      <p:sp>
        <p:nvSpPr>
          <p:cNvPr id="3" name="Content Placeholder 2"/>
          <p:cNvSpPr>
            <a:spLocks noGrp="1"/>
          </p:cNvSpPr>
          <p:nvPr>
            <p:ph idx="1"/>
          </p:nvPr>
        </p:nvSpPr>
        <p:spPr/>
        <p:txBody>
          <a:bodyPr/>
          <a:lstStyle/>
          <a:p>
            <a:pPr marL="0" indent="0">
              <a:buNone/>
            </a:pPr>
            <a:r>
              <a:rPr lang="en-US" dirty="0" smtClean="0"/>
              <a:t>Ivan </a:t>
            </a:r>
          </a:p>
          <a:p>
            <a:r>
              <a:rPr lang="en-US" dirty="0" smtClean="0"/>
              <a:t>will make $20 payments for 120 Months (10 years)</a:t>
            </a:r>
          </a:p>
          <a:p>
            <a:endParaRPr lang="en-US" dirty="0"/>
          </a:p>
          <a:p>
            <a:r>
              <a:rPr lang="en-US" dirty="0" smtClean="0"/>
              <a:t>will pay a total of $2397.24 for his vacation</a:t>
            </a:r>
          </a:p>
          <a:p>
            <a:endParaRPr lang="en-US" dirty="0"/>
          </a:p>
          <a:p>
            <a:r>
              <a:rPr lang="en-US" dirty="0" smtClean="0"/>
              <a:t>pays $1397.24 in interest costs  </a:t>
            </a:r>
            <a:endParaRPr lang="en-US" dirty="0"/>
          </a:p>
        </p:txBody>
      </p:sp>
    </p:spTree>
    <p:extLst>
      <p:ext uri="{BB962C8B-B14F-4D97-AF65-F5344CB8AC3E}">
        <p14:creationId xmlns:p14="http://schemas.microsoft.com/office/powerpoint/2010/main" val="171992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0"/>
            <a:ext cx="9613861" cy="2438400"/>
          </a:xfrm>
        </p:spPr>
        <p:txBody>
          <a:bodyPr/>
          <a:lstStyle/>
          <a:p>
            <a:r>
              <a:rPr lang="en-US" dirty="0" smtClean="0"/>
              <a:t>The Not So Heart Warming Tale of Billy &amp; Bob</a:t>
            </a:r>
            <a:endParaRPr lang="en-US" dirty="0"/>
          </a:p>
        </p:txBody>
      </p:sp>
      <p:sp>
        <p:nvSpPr>
          <p:cNvPr id="6" name="Content Placeholder 5"/>
          <p:cNvSpPr>
            <a:spLocks noGrp="1"/>
          </p:cNvSpPr>
          <p:nvPr>
            <p:ph idx="1"/>
          </p:nvPr>
        </p:nvSpPr>
        <p:spPr/>
        <p:txBody>
          <a:bodyPr>
            <a:normAutofit/>
          </a:bodyPr>
          <a:lstStyle/>
          <a:p>
            <a:r>
              <a:rPr lang="en-US" sz="2800" dirty="0"/>
              <a:t>Billy (the kid) always had money, but no one really knew where he got his money.  As it happened, Billy’s brother, Bob, needed money, and it was particularly urgent, so he asked his brother for a loan of $100.  Billy was in the business of making money and he charged his brother 10% interest.  Bob thought, “no problem” I just have to pay Billy back $110 which is $100 of </a:t>
            </a:r>
            <a:r>
              <a:rPr lang="en-US" sz="2800" b="1" u="sng" dirty="0"/>
              <a:t>principal</a:t>
            </a:r>
            <a:r>
              <a:rPr lang="en-US" sz="2800" dirty="0"/>
              <a:t> plus $10 of</a:t>
            </a:r>
            <a:r>
              <a:rPr lang="en-US" sz="2800" b="1" u="sng" dirty="0"/>
              <a:t> simple</a:t>
            </a:r>
            <a:r>
              <a:rPr lang="en-US" sz="2800" dirty="0"/>
              <a:t> </a:t>
            </a:r>
            <a:r>
              <a:rPr lang="en-US" sz="2800" b="1" u="sng" dirty="0"/>
              <a:t>interest</a:t>
            </a:r>
            <a:r>
              <a:rPr lang="en-US" sz="2800" dirty="0"/>
              <a:t>.  “Easy” thought Bob.</a:t>
            </a:r>
            <a:endParaRPr lang="en-US" sz="2800" dirty="0"/>
          </a:p>
        </p:txBody>
      </p:sp>
    </p:spTree>
    <p:extLst>
      <p:ext uri="{BB962C8B-B14F-4D97-AF65-F5344CB8AC3E}">
        <p14:creationId xmlns:p14="http://schemas.microsoft.com/office/powerpoint/2010/main" val="2169799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0"/>
            <a:ext cx="9613861" cy="2438400"/>
          </a:xfrm>
        </p:spPr>
        <p:txBody>
          <a:bodyPr/>
          <a:lstStyle/>
          <a:p>
            <a:r>
              <a:rPr lang="en-US" dirty="0" smtClean="0"/>
              <a:t>It is Common to Pay Interest when you borrow money (maybe not to your brother) </a:t>
            </a:r>
            <a:endParaRPr lang="en-US" dirty="0"/>
          </a:p>
        </p:txBody>
      </p:sp>
      <p:sp>
        <p:nvSpPr>
          <p:cNvPr id="3" name="Content Placeholder 2"/>
          <p:cNvSpPr>
            <a:spLocks noGrp="1"/>
          </p:cNvSpPr>
          <p:nvPr>
            <p:ph idx="1"/>
          </p:nvPr>
        </p:nvSpPr>
        <p:spPr>
          <a:xfrm>
            <a:off x="349957" y="2336872"/>
            <a:ext cx="11514666" cy="4289705"/>
          </a:xfrm>
        </p:spPr>
        <p:txBody>
          <a:bodyPr>
            <a:normAutofit/>
          </a:bodyPr>
          <a:lstStyle/>
          <a:p>
            <a:pPr marL="0" indent="0">
              <a:buNone/>
            </a:pPr>
            <a:r>
              <a:rPr lang="en-US" sz="3200" b="1" i="1" dirty="0"/>
              <a:t>Interest: </a:t>
            </a:r>
            <a:endParaRPr lang="en-US" sz="3200" b="1" i="1" dirty="0" smtClean="0"/>
          </a:p>
          <a:p>
            <a:pPr marL="0" indent="0">
              <a:buNone/>
            </a:pPr>
            <a:r>
              <a:rPr lang="en-US" sz="3200" dirty="0" smtClean="0"/>
              <a:t>Money </a:t>
            </a:r>
            <a:r>
              <a:rPr lang="en-US" sz="3200" dirty="0"/>
              <a:t>that </a:t>
            </a:r>
            <a:r>
              <a:rPr lang="en-US" sz="3200" b="1" dirty="0"/>
              <a:t>is charged</a:t>
            </a:r>
            <a:r>
              <a:rPr lang="en-US" sz="3200" dirty="0"/>
              <a:t> when you borrow funds or money </a:t>
            </a:r>
            <a:r>
              <a:rPr lang="en-US" sz="3200" b="1" dirty="0"/>
              <a:t>you receive</a:t>
            </a:r>
            <a:r>
              <a:rPr lang="en-US" sz="3200" dirty="0"/>
              <a:t> for funds that you deposit or invest.  Interest rates are usually presented as a % rate such as 3%. </a:t>
            </a:r>
          </a:p>
          <a:p>
            <a:pPr marL="0" indent="0">
              <a:buNone/>
            </a:pPr>
            <a:endParaRPr lang="en-US" b="1" i="1" dirty="0" smtClean="0"/>
          </a:p>
          <a:p>
            <a:endParaRPr lang="en-US" dirty="0"/>
          </a:p>
          <a:p>
            <a:endParaRPr lang="en-US" dirty="0"/>
          </a:p>
        </p:txBody>
      </p:sp>
    </p:spTree>
    <p:extLst>
      <p:ext uri="{BB962C8B-B14F-4D97-AF65-F5344CB8AC3E}">
        <p14:creationId xmlns:p14="http://schemas.microsoft.com/office/powerpoint/2010/main" val="887293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0"/>
            <a:ext cx="9613861" cy="2438400"/>
          </a:xfrm>
        </p:spPr>
        <p:txBody>
          <a:bodyPr/>
          <a:lstStyle/>
          <a:p>
            <a:r>
              <a:rPr lang="en-US" dirty="0" smtClean="0"/>
              <a:t>The Story Continued </a:t>
            </a:r>
            <a:endParaRPr lang="en-US" dirty="0"/>
          </a:p>
        </p:txBody>
      </p:sp>
      <p:sp>
        <p:nvSpPr>
          <p:cNvPr id="3" name="Content Placeholder 2"/>
          <p:cNvSpPr>
            <a:spLocks noGrp="1"/>
          </p:cNvSpPr>
          <p:nvPr>
            <p:ph idx="1"/>
          </p:nvPr>
        </p:nvSpPr>
        <p:spPr>
          <a:xfrm>
            <a:off x="349957" y="2336872"/>
            <a:ext cx="11514666" cy="4289705"/>
          </a:xfrm>
        </p:spPr>
        <p:txBody>
          <a:bodyPr>
            <a:normAutofit/>
          </a:bodyPr>
          <a:lstStyle/>
          <a:p>
            <a:r>
              <a:rPr lang="en-US" sz="3200" dirty="0"/>
              <a:t>Billy, however, did not mean </a:t>
            </a:r>
            <a:r>
              <a:rPr lang="en-US" sz="3200" b="1" u="sng" dirty="0"/>
              <a:t>simple</a:t>
            </a:r>
            <a:r>
              <a:rPr lang="en-US" sz="3200" dirty="0"/>
              <a:t> </a:t>
            </a:r>
            <a:r>
              <a:rPr lang="en-US" sz="3200" b="1" u="sng" dirty="0"/>
              <a:t>interest </a:t>
            </a:r>
            <a:r>
              <a:rPr lang="en-US" sz="3200" dirty="0"/>
              <a:t>he charged </a:t>
            </a:r>
            <a:r>
              <a:rPr lang="en-US" sz="3200" b="1" u="sng" dirty="0"/>
              <a:t>compound interest</a:t>
            </a:r>
            <a:r>
              <a:rPr lang="en-US" sz="3200" dirty="0"/>
              <a:t>, </a:t>
            </a:r>
          </a:p>
          <a:p>
            <a:endParaRPr lang="en-US" dirty="0"/>
          </a:p>
          <a:p>
            <a:endParaRPr lang="en-US" dirty="0"/>
          </a:p>
        </p:txBody>
      </p:sp>
      <p:sp>
        <p:nvSpPr>
          <p:cNvPr id="4" name="Oval Callout 3"/>
          <p:cNvSpPr/>
          <p:nvPr/>
        </p:nvSpPr>
        <p:spPr>
          <a:xfrm>
            <a:off x="874890" y="3584293"/>
            <a:ext cx="10464800" cy="211102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What?  There is more than one type of Interest? </a:t>
            </a:r>
            <a:endParaRPr lang="en-US" sz="3600" b="1" dirty="0">
              <a:solidFill>
                <a:schemeClr val="bg1"/>
              </a:solidFill>
            </a:endParaRPr>
          </a:p>
        </p:txBody>
      </p:sp>
    </p:spTree>
    <p:extLst>
      <p:ext uri="{BB962C8B-B14F-4D97-AF65-F5344CB8AC3E}">
        <p14:creationId xmlns:p14="http://schemas.microsoft.com/office/powerpoint/2010/main" val="1802712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0"/>
            <a:ext cx="9613861" cy="2438400"/>
          </a:xfrm>
        </p:spPr>
        <p:txBody>
          <a:bodyPr/>
          <a:lstStyle/>
          <a:p>
            <a:r>
              <a:rPr lang="en-US" dirty="0" smtClean="0"/>
              <a:t>The Story Continued </a:t>
            </a:r>
            <a:endParaRPr lang="en-US" dirty="0"/>
          </a:p>
        </p:txBody>
      </p:sp>
      <p:sp>
        <p:nvSpPr>
          <p:cNvPr id="3" name="Content Placeholder 2"/>
          <p:cNvSpPr>
            <a:spLocks noGrp="1"/>
          </p:cNvSpPr>
          <p:nvPr>
            <p:ph idx="1"/>
          </p:nvPr>
        </p:nvSpPr>
        <p:spPr>
          <a:xfrm>
            <a:off x="349957" y="2336872"/>
            <a:ext cx="11514666" cy="4289705"/>
          </a:xfrm>
        </p:spPr>
        <p:txBody>
          <a:bodyPr>
            <a:normAutofit/>
          </a:bodyPr>
          <a:lstStyle/>
          <a:p>
            <a:r>
              <a:rPr lang="en-US" sz="3200" dirty="0"/>
              <a:t>Billy, however, did not mean </a:t>
            </a:r>
            <a:r>
              <a:rPr lang="en-US" sz="3200" b="1" u="sng" dirty="0"/>
              <a:t>simple</a:t>
            </a:r>
            <a:r>
              <a:rPr lang="en-US" sz="3200" dirty="0"/>
              <a:t> </a:t>
            </a:r>
            <a:r>
              <a:rPr lang="en-US" sz="3200" b="1" u="sng" dirty="0"/>
              <a:t>interest </a:t>
            </a:r>
            <a:r>
              <a:rPr lang="en-US" sz="3200" dirty="0"/>
              <a:t>he charged </a:t>
            </a:r>
            <a:r>
              <a:rPr lang="en-US" sz="3200" b="1" u="sng" dirty="0"/>
              <a:t>compound interest</a:t>
            </a:r>
            <a:r>
              <a:rPr lang="en-US" sz="3200" dirty="0"/>
              <a:t>, specifically; he charged 10% compounded daily.  For example on the first day, Bob would owe Billy $110 (the same as simple interest).   If he did not pay, the second day Billy would charge him 10% interest on $110, which is an additional $11 for a total of $121.  By the third day, when 10% was added to the $121 from the day before, Bob would owe $133.10. Bob was fighting mad when he found out what compound interest meant. </a:t>
            </a:r>
          </a:p>
          <a:p>
            <a:endParaRPr lang="en-US" dirty="0"/>
          </a:p>
          <a:p>
            <a:endParaRPr lang="en-US" dirty="0"/>
          </a:p>
        </p:txBody>
      </p:sp>
    </p:spTree>
    <p:extLst>
      <p:ext uri="{BB962C8B-B14F-4D97-AF65-F5344CB8AC3E}">
        <p14:creationId xmlns:p14="http://schemas.microsoft.com/office/powerpoint/2010/main" val="888466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0"/>
            <a:ext cx="9613861" cy="2438400"/>
          </a:xfrm>
        </p:spPr>
        <p:txBody>
          <a:bodyPr/>
          <a:lstStyle/>
          <a:p>
            <a:r>
              <a:rPr lang="en-US" dirty="0" smtClean="0"/>
              <a:t>Bob was thinking Simple Interest and did not read the contract </a:t>
            </a:r>
            <a:endParaRPr lang="en-US" dirty="0"/>
          </a:p>
        </p:txBody>
      </p:sp>
      <p:sp>
        <p:nvSpPr>
          <p:cNvPr id="3" name="Content Placeholder 2"/>
          <p:cNvSpPr>
            <a:spLocks noGrp="1"/>
          </p:cNvSpPr>
          <p:nvPr>
            <p:ph idx="1"/>
          </p:nvPr>
        </p:nvSpPr>
        <p:spPr>
          <a:xfrm>
            <a:off x="349957" y="2336872"/>
            <a:ext cx="11514666" cy="4289705"/>
          </a:xfrm>
        </p:spPr>
        <p:txBody>
          <a:bodyPr>
            <a:normAutofit/>
          </a:bodyPr>
          <a:lstStyle/>
          <a:p>
            <a:pPr marL="0" indent="0">
              <a:buNone/>
            </a:pPr>
            <a:r>
              <a:rPr lang="en-US" sz="3200" b="1" i="1" dirty="0" smtClean="0"/>
              <a:t>Simple </a:t>
            </a:r>
            <a:r>
              <a:rPr lang="en-US" sz="3200" b="1" i="1" dirty="0"/>
              <a:t>Interest:</a:t>
            </a:r>
            <a:r>
              <a:rPr lang="en-US" sz="3200" dirty="0"/>
              <a:t>  </a:t>
            </a:r>
            <a:endParaRPr lang="en-US" sz="3200" dirty="0" smtClean="0"/>
          </a:p>
          <a:p>
            <a:r>
              <a:rPr lang="en-US" sz="3200" dirty="0" smtClean="0"/>
              <a:t>The </a:t>
            </a:r>
            <a:r>
              <a:rPr lang="en-US" sz="3200" dirty="0"/>
              <a:t>amount of interest that is paid or earned on the principal only. </a:t>
            </a:r>
            <a:endParaRPr lang="en-US" sz="3200" dirty="0" smtClean="0"/>
          </a:p>
          <a:p>
            <a:pPr marL="0" indent="0">
              <a:buNone/>
            </a:pPr>
            <a:endParaRPr lang="en-US" sz="3200" b="1" i="1" dirty="0" smtClean="0"/>
          </a:p>
          <a:p>
            <a:pPr marL="0" indent="0">
              <a:buNone/>
            </a:pPr>
            <a:r>
              <a:rPr lang="en-US" sz="3200" b="1" i="1" dirty="0" smtClean="0"/>
              <a:t>Principal</a:t>
            </a:r>
            <a:r>
              <a:rPr lang="en-US" sz="3200" b="1" i="1" dirty="0"/>
              <a:t>:  </a:t>
            </a:r>
            <a:endParaRPr lang="en-US" sz="3200" b="1" i="1" dirty="0" smtClean="0"/>
          </a:p>
          <a:p>
            <a:r>
              <a:rPr lang="en-US" sz="3200" dirty="0" smtClean="0"/>
              <a:t>The </a:t>
            </a:r>
            <a:r>
              <a:rPr lang="en-US" sz="3200" dirty="0"/>
              <a:t>amount of funds that is borrowed or deposited.</a:t>
            </a:r>
            <a:r>
              <a:rPr lang="en-US" sz="3200" b="1" i="1" dirty="0"/>
              <a:t> </a:t>
            </a:r>
            <a:r>
              <a:rPr lang="en-US" sz="3200" dirty="0"/>
              <a:t>For example if I borrow $100 and I have to pay 3% more when I repay the loan, the principal is $100 and the interest is 3%.</a:t>
            </a:r>
          </a:p>
          <a:p>
            <a:endParaRPr lang="en-US" dirty="0"/>
          </a:p>
          <a:p>
            <a:endParaRPr lang="en-US" dirty="0"/>
          </a:p>
        </p:txBody>
      </p:sp>
    </p:spTree>
    <p:extLst>
      <p:ext uri="{BB962C8B-B14F-4D97-AF65-F5344CB8AC3E}">
        <p14:creationId xmlns:p14="http://schemas.microsoft.com/office/powerpoint/2010/main" val="201115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Not So Heart Warming Story of Billy and Bob </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960209065"/>
              </p:ext>
            </p:extLst>
          </p:nvPr>
        </p:nvGraphicFramePr>
        <p:xfrm>
          <a:off x="846667" y="2246489"/>
          <a:ext cx="10295466" cy="4176889"/>
        </p:xfrm>
        <a:graphic>
          <a:graphicData uri="http://schemas.openxmlformats.org/drawingml/2006/table">
            <a:tbl>
              <a:tblPr firstRow="1" firstCol="1" bandRow="1">
                <a:tableStyleId>{5C22544A-7EE6-4342-B048-85BDC9FD1C3A}</a:tableStyleId>
              </a:tblPr>
              <a:tblGrid>
                <a:gridCol w="1568682">
                  <a:extLst>
                    <a:ext uri="{9D8B030D-6E8A-4147-A177-3AD203B41FA5}">
                      <a16:colId xmlns:a16="http://schemas.microsoft.com/office/drawing/2014/main" val="1837352414"/>
                    </a:ext>
                  </a:extLst>
                </a:gridCol>
                <a:gridCol w="1452169">
                  <a:extLst>
                    <a:ext uri="{9D8B030D-6E8A-4147-A177-3AD203B41FA5}">
                      <a16:colId xmlns:a16="http://schemas.microsoft.com/office/drawing/2014/main" val="2837192267"/>
                    </a:ext>
                  </a:extLst>
                </a:gridCol>
                <a:gridCol w="1438400">
                  <a:extLst>
                    <a:ext uri="{9D8B030D-6E8A-4147-A177-3AD203B41FA5}">
                      <a16:colId xmlns:a16="http://schemas.microsoft.com/office/drawing/2014/main" val="1929265959"/>
                    </a:ext>
                  </a:extLst>
                </a:gridCol>
                <a:gridCol w="1430985">
                  <a:extLst>
                    <a:ext uri="{9D8B030D-6E8A-4147-A177-3AD203B41FA5}">
                      <a16:colId xmlns:a16="http://schemas.microsoft.com/office/drawing/2014/main" val="2097874003"/>
                    </a:ext>
                  </a:extLst>
                </a:gridCol>
                <a:gridCol w="1466998">
                  <a:extLst>
                    <a:ext uri="{9D8B030D-6E8A-4147-A177-3AD203B41FA5}">
                      <a16:colId xmlns:a16="http://schemas.microsoft.com/office/drawing/2014/main" val="2459720473"/>
                    </a:ext>
                  </a:extLst>
                </a:gridCol>
                <a:gridCol w="1453227">
                  <a:extLst>
                    <a:ext uri="{9D8B030D-6E8A-4147-A177-3AD203B41FA5}">
                      <a16:colId xmlns:a16="http://schemas.microsoft.com/office/drawing/2014/main" val="14023543"/>
                    </a:ext>
                  </a:extLst>
                </a:gridCol>
                <a:gridCol w="1485005">
                  <a:extLst>
                    <a:ext uri="{9D8B030D-6E8A-4147-A177-3AD203B41FA5}">
                      <a16:colId xmlns:a16="http://schemas.microsoft.com/office/drawing/2014/main" val="3248047429"/>
                    </a:ext>
                  </a:extLst>
                </a:gridCol>
              </a:tblGrid>
              <a:tr h="1495613">
                <a:tc gridSpan="3">
                  <a:txBody>
                    <a:bodyPr/>
                    <a:lstStyle/>
                    <a:p>
                      <a:pPr marL="0" marR="0">
                        <a:lnSpc>
                          <a:spcPct val="115000"/>
                        </a:lnSpc>
                        <a:spcBef>
                          <a:spcPts val="0"/>
                        </a:spcBef>
                        <a:spcAft>
                          <a:spcPts val="0"/>
                        </a:spcAft>
                      </a:pPr>
                      <a:r>
                        <a:rPr lang="en-US" sz="2400" dirty="0">
                          <a:effectLst/>
                        </a:rPr>
                        <a:t>Bob Thought </a:t>
                      </a:r>
                      <a:endParaRPr lang="en-US" sz="2400" dirty="0" smtClean="0">
                        <a:effectLst/>
                      </a:endParaRPr>
                    </a:p>
                    <a:p>
                      <a:pPr marL="0" marR="0">
                        <a:lnSpc>
                          <a:spcPct val="115000"/>
                        </a:lnSpc>
                        <a:spcBef>
                          <a:spcPts val="0"/>
                        </a:spcBef>
                        <a:spcAft>
                          <a:spcPts val="0"/>
                        </a:spcAft>
                      </a:pPr>
                      <a:r>
                        <a:rPr lang="en-US" sz="2400" dirty="0" smtClean="0">
                          <a:effectLst/>
                        </a:rPr>
                        <a:t>(</a:t>
                      </a:r>
                      <a:r>
                        <a:rPr lang="en-US" sz="2400" dirty="0">
                          <a:effectLst/>
                        </a:rPr>
                        <a:t>simple interest)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4">
                  <a:txBody>
                    <a:bodyPr/>
                    <a:lstStyle/>
                    <a:p>
                      <a:pPr marL="0" marR="0">
                        <a:lnSpc>
                          <a:spcPct val="115000"/>
                        </a:lnSpc>
                        <a:spcBef>
                          <a:spcPts val="0"/>
                        </a:spcBef>
                        <a:spcAft>
                          <a:spcPts val="0"/>
                        </a:spcAft>
                      </a:pPr>
                      <a:r>
                        <a:rPr lang="en-US" sz="2400" dirty="0">
                          <a:effectLst/>
                        </a:rPr>
                        <a:t>Billy’s Plan </a:t>
                      </a:r>
                      <a:endParaRPr lang="en-US" sz="2400" dirty="0" smtClean="0">
                        <a:effectLst/>
                      </a:endParaRPr>
                    </a:p>
                    <a:p>
                      <a:pPr marL="0" marR="0">
                        <a:lnSpc>
                          <a:spcPct val="115000"/>
                        </a:lnSpc>
                        <a:spcBef>
                          <a:spcPts val="0"/>
                        </a:spcBef>
                        <a:spcAft>
                          <a:spcPts val="0"/>
                        </a:spcAft>
                      </a:pPr>
                      <a:r>
                        <a:rPr lang="en-US" sz="2400" dirty="0" smtClean="0">
                          <a:effectLst/>
                        </a:rPr>
                        <a:t>(</a:t>
                      </a:r>
                      <a:r>
                        <a:rPr lang="en-US" sz="2400" dirty="0">
                          <a:effectLst/>
                        </a:rPr>
                        <a:t>compound interest, compounded daily)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50193202"/>
                  </a:ext>
                </a:extLst>
              </a:tr>
              <a:tr h="670319">
                <a:tc>
                  <a:txBody>
                    <a:bodyPr/>
                    <a:lstStyle/>
                    <a:p>
                      <a:pPr marL="0" marR="0">
                        <a:lnSpc>
                          <a:spcPct val="115000"/>
                        </a:lnSpc>
                        <a:spcBef>
                          <a:spcPts val="0"/>
                        </a:spcBef>
                        <a:spcAft>
                          <a:spcPts val="0"/>
                        </a:spcAft>
                      </a:pPr>
                      <a:r>
                        <a:rPr lang="en-US" sz="2400" dirty="0">
                          <a:effectLst/>
                        </a:rPr>
                        <a:t>Amount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Interest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Total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Day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Amount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Interest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Total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8077919"/>
                  </a:ext>
                </a:extLst>
              </a:tr>
              <a:tr h="670319">
                <a:tc>
                  <a:txBody>
                    <a:bodyPr/>
                    <a:lstStyle/>
                    <a:p>
                      <a:pPr marL="0" marR="0">
                        <a:lnSpc>
                          <a:spcPct val="115000"/>
                        </a:lnSpc>
                        <a:spcBef>
                          <a:spcPts val="0"/>
                        </a:spcBef>
                        <a:spcAft>
                          <a:spcPts val="0"/>
                        </a:spcAft>
                      </a:pPr>
                      <a:r>
                        <a:rPr lang="en-US" sz="2400" dirty="0">
                          <a:effectLst/>
                        </a:rPr>
                        <a:t>$100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9282063"/>
                  </a:ext>
                </a:extLst>
              </a:tr>
              <a:tr h="670319">
                <a:tc>
                  <a:txBody>
                    <a:bodyPr/>
                    <a:lstStyle/>
                    <a:p>
                      <a:pPr marL="0" marR="0">
                        <a:lnSpc>
                          <a:spcPct val="115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$121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0350391"/>
                  </a:ext>
                </a:extLst>
              </a:tr>
              <a:tr h="670319">
                <a:tc>
                  <a:txBody>
                    <a:bodyPr/>
                    <a:lstStyle/>
                    <a:p>
                      <a:pPr marL="0" marR="0">
                        <a:lnSpc>
                          <a:spcPct val="115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$121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rPr>
                        <a:t>$133.10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1086847"/>
                  </a:ext>
                </a:extLst>
              </a:tr>
            </a:tbl>
          </a:graphicData>
        </a:graphic>
      </p:graphicFrame>
    </p:spTree>
    <p:extLst>
      <p:ext uri="{BB962C8B-B14F-4D97-AF65-F5344CB8AC3E}">
        <p14:creationId xmlns:p14="http://schemas.microsoft.com/office/powerpoint/2010/main" val="4201008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More to the Story of Interest </a:t>
            </a:r>
            <a:endParaRPr lang="en-US" dirty="0"/>
          </a:p>
        </p:txBody>
      </p:sp>
      <p:sp>
        <p:nvSpPr>
          <p:cNvPr id="3" name="Content Placeholder 2"/>
          <p:cNvSpPr>
            <a:spLocks noGrp="1"/>
          </p:cNvSpPr>
          <p:nvPr>
            <p:ph idx="1"/>
          </p:nvPr>
        </p:nvSpPr>
        <p:spPr/>
        <p:txBody>
          <a:bodyPr/>
          <a:lstStyle/>
          <a:p>
            <a:r>
              <a:rPr lang="en-US" dirty="0" smtClean="0"/>
              <a:t>Lenders can offer a wide variety of terms when they lend you money.  They may change the interest rate, the grace period, the compounding period and more. </a:t>
            </a:r>
          </a:p>
          <a:p>
            <a:r>
              <a:rPr lang="en-US" dirty="0" smtClean="0"/>
              <a:t>It is not uncommon to find different plans on interest you earn from investments as well. </a:t>
            </a:r>
          </a:p>
          <a:p>
            <a:r>
              <a:rPr lang="en-US" dirty="0" smtClean="0"/>
              <a:t>Generally you earn much lower interest on investments than you pay on loans. </a:t>
            </a:r>
            <a:endParaRPr lang="en-US" dirty="0"/>
          </a:p>
        </p:txBody>
      </p:sp>
    </p:spTree>
    <p:extLst>
      <p:ext uri="{BB962C8B-B14F-4D97-AF65-F5344CB8AC3E}">
        <p14:creationId xmlns:p14="http://schemas.microsoft.com/office/powerpoint/2010/main" val="1770234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Moral of the Story </a:t>
            </a:r>
            <a:endParaRPr lang="en-US" dirty="0"/>
          </a:p>
        </p:txBody>
      </p:sp>
      <p:sp>
        <p:nvSpPr>
          <p:cNvPr id="3" name="Content Placeholder 2"/>
          <p:cNvSpPr>
            <a:spLocks noGrp="1"/>
          </p:cNvSpPr>
          <p:nvPr>
            <p:ph idx="1"/>
          </p:nvPr>
        </p:nvSpPr>
        <p:spPr/>
        <p:txBody>
          <a:bodyPr>
            <a:noAutofit/>
          </a:bodyPr>
          <a:lstStyle/>
          <a:p>
            <a:r>
              <a:rPr lang="en-US" sz="2800" dirty="0" smtClean="0"/>
              <a:t>Before you borrow money or apply for a credit card you should look into the terms of the loan.  </a:t>
            </a:r>
          </a:p>
          <a:p>
            <a:pPr lvl="1"/>
            <a:r>
              <a:rPr lang="en-US" sz="2800" dirty="0" smtClean="0"/>
              <a:t>Garth once applied for a credit card that had a low interest rate, but offered no Grace Period.  It ended up costing him more money. </a:t>
            </a:r>
          </a:p>
          <a:p>
            <a:pPr lvl="1"/>
            <a:r>
              <a:rPr lang="en-US" sz="2800" dirty="0" smtClean="0"/>
              <a:t>Garth was excited to find an investment at the bank that offered very good interest rates.  It turned out the rates were simple interest not compound interest – which meant Garth’s money would not earn much income. </a:t>
            </a:r>
            <a:endParaRPr lang="en-US" sz="2800" dirty="0"/>
          </a:p>
        </p:txBody>
      </p:sp>
    </p:spTree>
    <p:extLst>
      <p:ext uri="{BB962C8B-B14F-4D97-AF65-F5344CB8AC3E}">
        <p14:creationId xmlns:p14="http://schemas.microsoft.com/office/powerpoint/2010/main" val="306052594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54</TotalTime>
  <Words>1256</Words>
  <Application>Microsoft Office PowerPoint</Application>
  <PresentationFormat>Widescreen</PresentationFormat>
  <Paragraphs>93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Trebuchet MS</vt:lpstr>
      <vt:lpstr>Berlin</vt:lpstr>
      <vt:lpstr>Credit Cards </vt:lpstr>
      <vt:lpstr>The Not So Heart Warming Tale of Billy &amp; Bob</vt:lpstr>
      <vt:lpstr>It is Common to Pay Interest when you borrow money (maybe not to your brother) </vt:lpstr>
      <vt:lpstr>The Story Continued </vt:lpstr>
      <vt:lpstr>The Story Continued </vt:lpstr>
      <vt:lpstr>Bob was thinking Simple Interest and did not read the contract </vt:lpstr>
      <vt:lpstr>The Not So Heart Warming Story of Billy and Bob </vt:lpstr>
      <vt:lpstr>There is More to the Story of Interest </vt:lpstr>
      <vt:lpstr>The Moral of the Story </vt:lpstr>
      <vt:lpstr>Let’s Look at Credit Cards </vt:lpstr>
      <vt:lpstr>Gertrude the Good </vt:lpstr>
      <vt:lpstr>Gertrude the Good </vt:lpstr>
      <vt:lpstr>Billy the Bad </vt:lpstr>
      <vt:lpstr>NO You do not have to do the math </vt:lpstr>
      <vt:lpstr>What Billy Pays </vt:lpstr>
      <vt:lpstr>Ivan the Ugly </vt:lpstr>
      <vt:lpstr>What Ivan Pays </vt:lpstr>
    </vt:vector>
  </TitlesOfParts>
  <Company>HSD67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dc:title>
  <dc:creator>Garth Mouland</dc:creator>
  <cp:lastModifiedBy>Garth Mouland</cp:lastModifiedBy>
  <cp:revision>7</cp:revision>
  <dcterms:created xsi:type="dcterms:W3CDTF">2019-04-08T17:21:37Z</dcterms:created>
  <dcterms:modified xsi:type="dcterms:W3CDTF">2019-04-08T18:15:47Z</dcterms:modified>
</cp:coreProperties>
</file>